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52" r:id="rId3"/>
    <p:sldId id="453" r:id="rId4"/>
    <p:sldId id="445" r:id="rId5"/>
    <p:sldId id="454" r:id="rId6"/>
    <p:sldId id="450" r:id="rId7"/>
    <p:sldId id="451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370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46E"/>
    <a:srgbClr val="720000"/>
    <a:srgbClr val="2A02BE"/>
    <a:srgbClr val="009A4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9420" autoAdjust="0"/>
  </p:normalViewPr>
  <p:slideViewPr>
    <p:cSldViewPr>
      <p:cViewPr varScale="1">
        <p:scale>
          <a:sx n="73" d="100"/>
          <a:sy n="73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136" y="-11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300"/>
            </a:lvl1pPr>
          </a:lstStyle>
          <a:p>
            <a:fld id="{8BC1CEC4-45BA-42D5-B5A7-3489EE308531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300"/>
            </a:lvl1pPr>
          </a:lstStyle>
          <a:p>
            <a:fld id="{BB385DB5-F31E-4026-83CB-105EB42C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300"/>
            </a:lvl1pPr>
          </a:lstStyle>
          <a:p>
            <a:fld id="{53C4ECB2-5D69-47B0-8D08-790A576DFAE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300"/>
            </a:lvl1pPr>
          </a:lstStyle>
          <a:p>
            <a:fld id="{7AC8B483-FC66-4EB4-9379-4C08CD7D2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2068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ln/>
        </p:spPr>
        <p:txBody>
          <a:bodyPr lIns="93329" tIns="46665" rIns="93329" bIns="46665"/>
          <a:lstStyle/>
          <a:p>
            <a:fld id="{17D9312F-5F54-4DDD-AE02-3952830542F9}" type="slidenum">
              <a:rPr lang="en-US"/>
              <a:pPr/>
              <a:t>4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746125"/>
            <a:ext cx="4348163" cy="3262313"/>
          </a:xfrm>
          <a:ln w="12699" cap="flat">
            <a:solidFill>
              <a:schemeClr val="tx1"/>
            </a:solidFill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0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329" tIns="46665" rIns="93329" bIns="46665"/>
          <a:lstStyle/>
          <a:p>
            <a:fld id="{3FF8A81D-1B99-47F1-85CC-360DD3B10360}" type="slidenum">
              <a:rPr lang="en-US"/>
              <a:pPr/>
              <a:t>6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03263"/>
            <a:ext cx="5737225" cy="43037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0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2" y="8917421"/>
            <a:ext cx="3077739" cy="469424"/>
          </a:xfrm>
          <a:prstGeom prst="rect">
            <a:avLst/>
          </a:prstGeom>
          <a:noFill/>
        </p:spPr>
        <p:txBody>
          <a:bodyPr lIns="93318" tIns="46660" rIns="93318" bIns="46660"/>
          <a:lstStyle/>
          <a:p>
            <a:fld id="{D4DA3EC8-9746-4132-B671-CB83D8E63399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12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1447800"/>
            <a:ext cx="56388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352800"/>
            <a:ext cx="5638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5029200"/>
            <a:ext cx="563880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6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010400" y="274638"/>
            <a:ext cx="2057400" cy="6278562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5638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6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99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B9B0-5C56-5C40-A819-042B1D0C6CD9}" type="datetime1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5D8-5834-8E42-9EBD-C54D521B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1B88968-69AF-4974-8688-D553AA0B5E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7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292E-5493-4687-AD5D-3A188D363B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8968-69AF-4974-8688-D553AA0B5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4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78486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cs typeface="Arial"/>
              </a:rPr>
              <a:t>Supply Chain 2.0 </a:t>
            </a:r>
          </a:p>
          <a:p>
            <a:pPr algn="ctr">
              <a:spcBef>
                <a:spcPct val="50000"/>
              </a:spcBef>
            </a:pPr>
            <a:r>
              <a:rPr lang="en-US" sz="3000" b="1" i="1" dirty="0" smtClean="0">
                <a:latin typeface="Arial" charset="0"/>
                <a:cs typeface="Arial"/>
              </a:rPr>
              <a:t>Expecting More from our Supply Chains… and </a:t>
            </a:r>
            <a:r>
              <a:rPr lang="en-US" sz="3000" b="1" i="1" dirty="0">
                <a:latin typeface="Arial" charset="0"/>
                <a:cs typeface="Arial"/>
              </a:rPr>
              <a:t>O</a:t>
            </a:r>
            <a:r>
              <a:rPr lang="en-US" sz="3000" b="1" i="1" dirty="0" smtClean="0">
                <a:latin typeface="Arial" charset="0"/>
                <a:cs typeface="Arial"/>
              </a:rPr>
              <a:t>urselves</a:t>
            </a:r>
            <a:endParaRPr lang="en-US" sz="3000" b="1" i="1" dirty="0">
              <a:latin typeface="Arial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447800" y="4800600"/>
            <a:ext cx="6781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latin typeface="Arial" charset="0"/>
              </a:rPr>
              <a:t>Thomas J. </a:t>
            </a:r>
            <a:r>
              <a:rPr lang="en-US" sz="2200" b="1" dirty="0" smtClean="0">
                <a:latin typeface="Arial" charset="0"/>
              </a:rPr>
              <a:t>Goldsby</a:t>
            </a:r>
            <a:r>
              <a:rPr lang="en-US" sz="2200" b="1" dirty="0">
                <a:latin typeface="Arial" charset="0"/>
              </a:rPr>
              <a:t>, </a:t>
            </a:r>
            <a:r>
              <a:rPr lang="en-US" sz="2200" b="1" dirty="0" smtClean="0">
                <a:latin typeface="Arial" charset="0"/>
              </a:rPr>
              <a:t>Ph.D.</a:t>
            </a:r>
            <a:br>
              <a:rPr lang="en-US" sz="2200" b="1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Harry T. Mangurian, Jr. Foundation Professor in Business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Arial" charset="0"/>
              </a:rPr>
              <a:t>Professor of Logistics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Arial" charset="0"/>
              </a:rPr>
              <a:t>The Ohio State University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Arial" charset="0"/>
              </a:rPr>
              <a:t>Columbus, Ohio (USA)</a:t>
            </a:r>
            <a:endParaRPr lang="en-US" sz="2000" dirty="0"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9938" y="831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95401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38100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800" y="2362200"/>
            <a:ext cx="2743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953125" y="1593850"/>
          <a:ext cx="14351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Image" r:id="rId3" imgW="1790476" imgH="1244006" progId="">
                  <p:embed/>
                </p:oleObj>
              </mc:Choice>
              <mc:Fallback>
                <p:oleObj name="Image" r:id="rId3" imgW="1790476" imgH="12440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1593850"/>
                        <a:ext cx="14351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169025" y="2851150"/>
          <a:ext cx="17557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Image" r:id="rId5" imgW="2184127" imgH="1193230" progId="">
                  <p:embed/>
                </p:oleObj>
              </mc:Choice>
              <mc:Fallback>
                <p:oleObj name="Image" r:id="rId5" imgW="2184127" imgH="11932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2851150"/>
                        <a:ext cx="17557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949825" y="4295775"/>
          <a:ext cx="23225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Image" r:id="rId7" imgW="2895238" imgH="1104372" progId="">
                  <p:embed/>
                </p:oleObj>
              </mc:Choice>
              <mc:Fallback>
                <p:oleObj name="Image" r:id="rId7" imgW="2895238" imgH="11043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295775"/>
                        <a:ext cx="23225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/>
          </p:nvPr>
        </p:nvGraphicFramePr>
        <p:xfrm>
          <a:off x="533400" y="1371600"/>
          <a:ext cx="3327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Image" r:id="rId9" imgW="3111111" imgH="1168254" progId="">
                  <p:embed/>
                </p:oleObj>
              </mc:Choice>
              <mc:Fallback>
                <p:oleObj name="Image" r:id="rId9" imgW="3111111" imgH="11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3327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198688" y="4238625"/>
          <a:ext cx="2028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Image" r:id="rId11" imgW="2526984" imgH="1079365" progId="">
                  <p:embed/>
                </p:oleObj>
              </mc:Choice>
              <mc:Fallback>
                <p:oleObj name="Image" r:id="rId11" imgW="2526984" imgH="10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4238625"/>
                        <a:ext cx="20288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368425" y="3214688"/>
          <a:ext cx="19748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Image" r:id="rId13" imgW="2463492" imgH="1371429" progId="">
                  <p:embed/>
                </p:oleObj>
              </mc:Choice>
              <mc:Fallback>
                <p:oleObj name="Image" r:id="rId13" imgW="2463492" imgH="1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214688"/>
                        <a:ext cx="197485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2" name="Title 1"/>
          <p:cNvSpPr>
            <a:spLocks noGrp="1"/>
          </p:cNvSpPr>
          <p:nvPr>
            <p:ph type="title" idx="4294967295"/>
          </p:nvPr>
        </p:nvSpPr>
        <p:spPr>
          <a:xfrm>
            <a:off x="-24511" y="237675"/>
            <a:ext cx="9144000" cy="6857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Holistic and Total Lifecycle-based Approach</a:t>
            </a:r>
          </a:p>
        </p:txBody>
      </p:sp>
      <p:sp>
        <p:nvSpPr>
          <p:cNvPr id="323593" name="Content Placeholder 2"/>
          <p:cNvSpPr>
            <a:spLocks noGrp="1"/>
          </p:cNvSpPr>
          <p:nvPr>
            <p:ph idx="4294967295"/>
          </p:nvPr>
        </p:nvSpPr>
        <p:spPr>
          <a:xfrm>
            <a:off x="914400" y="914400"/>
            <a:ext cx="7543800" cy="457200"/>
          </a:xfrm>
        </p:spPr>
        <p:txBody>
          <a:bodyPr/>
          <a:lstStyle/>
          <a:p>
            <a:pPr marL="460375" indent="-460375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Emphasis on all four product lifecycle stages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74725" lvl="1" indent="-400050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74725" lvl="1" indent="-400050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101975" y="1609725"/>
            <a:ext cx="1658938" cy="1571625"/>
            <a:chOff x="704024" y="2171319"/>
            <a:chExt cx="1658176" cy="1572768"/>
          </a:xfrm>
        </p:grpSpPr>
        <p:sp>
          <p:nvSpPr>
            <p:cNvPr id="21" name="Pie 20"/>
            <p:cNvSpPr/>
            <p:nvPr/>
          </p:nvSpPr>
          <p:spPr>
            <a:xfrm>
              <a:off x="762000" y="2209800"/>
              <a:ext cx="2895600" cy="2895600"/>
            </a:xfrm>
            <a:prstGeom prst="pie">
              <a:avLst>
                <a:gd name="adj1" fmla="val 10804232"/>
                <a:gd name="adj2" fmla="val 16200000"/>
              </a:avLst>
            </a:prstGeom>
            <a:solidFill>
              <a:srgbClr val="FFBB5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323598" name="Text Box 11"/>
            <p:cNvSpPr txBox="1">
              <a:spLocks noChangeArrowheads="1"/>
            </p:cNvSpPr>
            <p:nvPr/>
          </p:nvSpPr>
          <p:spPr bwMode="auto">
            <a:xfrm>
              <a:off x="762000" y="2938463"/>
              <a:ext cx="1600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Manufacturing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101975" y="3060700"/>
            <a:ext cx="1568450" cy="1566863"/>
            <a:chOff x="704025" y="3622168"/>
            <a:chExt cx="1567689" cy="1566672"/>
          </a:xfrm>
        </p:grpSpPr>
        <p:grpSp>
          <p:nvGrpSpPr>
            <p:cNvPr id="4" name="Pie 23"/>
            <p:cNvGrpSpPr>
              <a:grpSpLocks/>
            </p:cNvGrpSpPr>
            <p:nvPr/>
          </p:nvGrpSpPr>
          <p:grpSpPr bwMode="auto">
            <a:xfrm>
              <a:off x="704025" y="3622168"/>
              <a:ext cx="1566672" cy="1566672"/>
              <a:chOff x="3029712" y="3669792"/>
              <a:chExt cx="1566672" cy="1566672"/>
            </a:xfrm>
          </p:grpSpPr>
          <p:pic>
            <p:nvPicPr>
              <p:cNvPr id="323601" name="Pie 23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029712" y="3669792"/>
                <a:ext cx="1566672" cy="1566672"/>
              </a:xfrm>
              <a:prstGeom prst="rect">
                <a:avLst/>
              </a:prstGeom>
              <a:noFill/>
            </p:spPr>
          </p:pic>
          <p:sp>
            <p:nvSpPr>
              <p:cNvPr id="323602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3511739" y="2681476"/>
                <a:ext cx="2047498" cy="2047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>
                  <a:spcBef>
                    <a:spcPct val="50000"/>
                  </a:spcBef>
                </a:pPr>
                <a:endParaRPr lang="en-US" sz="1400" b="1"/>
              </a:p>
            </p:txBody>
          </p:sp>
        </p:grpSp>
        <p:sp>
          <p:nvSpPr>
            <p:cNvPr id="323603" name="TextBox 24"/>
            <p:cNvSpPr txBox="1">
              <a:spLocks noChangeArrowheads="1"/>
            </p:cNvSpPr>
            <p:nvPr/>
          </p:nvSpPr>
          <p:spPr bwMode="auto">
            <a:xfrm>
              <a:off x="795339" y="3795714"/>
              <a:ext cx="14763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Pre-manufacturing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160713" y="1647825"/>
            <a:ext cx="2895600" cy="2895600"/>
            <a:chOff x="762000" y="2209800"/>
            <a:chExt cx="2895600" cy="2895600"/>
          </a:xfrm>
        </p:grpSpPr>
        <p:grpSp>
          <p:nvGrpSpPr>
            <p:cNvPr id="6" name="Pie 21"/>
            <p:cNvGrpSpPr>
              <a:grpSpLocks/>
            </p:cNvGrpSpPr>
            <p:nvPr/>
          </p:nvGrpSpPr>
          <p:grpSpPr bwMode="auto">
            <a:xfrm>
              <a:off x="2148776" y="2171319"/>
              <a:ext cx="1566672" cy="1572768"/>
              <a:chOff x="4474464" y="2218944"/>
              <a:chExt cx="1566672" cy="1572768"/>
            </a:xfrm>
          </p:grpSpPr>
          <p:pic>
            <p:nvPicPr>
              <p:cNvPr id="323606" name="Pie 21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474464" y="2218944"/>
                <a:ext cx="1566672" cy="1572768"/>
              </a:xfrm>
              <a:prstGeom prst="rect">
                <a:avLst/>
              </a:prstGeom>
              <a:noFill/>
            </p:spPr>
          </p:pic>
          <p:sp>
            <p:nvSpPr>
              <p:cNvPr id="323607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3511739" y="2681476"/>
                <a:ext cx="2047498" cy="2047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>
                  <a:spcBef>
                    <a:spcPct val="50000"/>
                  </a:spcBef>
                </a:pPr>
                <a:endParaRPr lang="en-US" sz="1400" b="1"/>
              </a:p>
            </p:txBody>
          </p:sp>
        </p:grpSp>
        <p:sp>
          <p:nvSpPr>
            <p:cNvPr id="323608" name="Text Box 12"/>
            <p:cNvSpPr txBox="1">
              <a:spLocks noChangeArrowheads="1"/>
            </p:cNvSpPr>
            <p:nvPr/>
          </p:nvSpPr>
          <p:spPr bwMode="auto">
            <a:xfrm>
              <a:off x="1905000" y="2938046"/>
              <a:ext cx="16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Use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379913" y="3060700"/>
            <a:ext cx="1733550" cy="1566863"/>
            <a:chOff x="1981201" y="3622168"/>
            <a:chExt cx="1734248" cy="1566672"/>
          </a:xfrm>
        </p:grpSpPr>
        <p:grpSp>
          <p:nvGrpSpPr>
            <p:cNvPr id="8" name="Pie 22"/>
            <p:cNvGrpSpPr>
              <a:grpSpLocks/>
            </p:cNvGrpSpPr>
            <p:nvPr/>
          </p:nvGrpSpPr>
          <p:grpSpPr bwMode="auto">
            <a:xfrm>
              <a:off x="2148844" y="3621660"/>
              <a:ext cx="1561204" cy="1566481"/>
              <a:chOff x="4474464" y="3669792"/>
              <a:chExt cx="1560576" cy="1566672"/>
            </a:xfrm>
          </p:grpSpPr>
          <p:pic>
            <p:nvPicPr>
              <p:cNvPr id="323611" name="Pie 22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474464" y="3669792"/>
                <a:ext cx="1560576" cy="1566672"/>
              </a:xfrm>
              <a:prstGeom prst="rect">
                <a:avLst/>
              </a:prstGeom>
              <a:noFill/>
            </p:spPr>
          </p:pic>
          <p:sp>
            <p:nvSpPr>
              <p:cNvPr id="323612" name="Text Box 28"/>
              <p:cNvSpPr txBox="1">
                <a:spLocks noChangeArrowheads="1"/>
              </p:cNvSpPr>
              <p:nvPr/>
            </p:nvSpPr>
            <p:spPr bwMode="auto">
              <a:xfrm rot="10800000">
                <a:off x="3512059" y="2681863"/>
                <a:ext cx="2046675" cy="2047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spcBef>
                    <a:spcPct val="50000"/>
                  </a:spcBef>
                </a:pPr>
                <a:endParaRPr lang="en-US" sz="1400" b="1"/>
              </a:p>
            </p:txBody>
          </p:sp>
        </p:grpSp>
        <p:sp>
          <p:nvSpPr>
            <p:cNvPr id="323613" name="Text Box 13"/>
            <p:cNvSpPr txBox="1">
              <a:spLocks noChangeArrowheads="1"/>
            </p:cNvSpPr>
            <p:nvPr/>
          </p:nvSpPr>
          <p:spPr bwMode="auto">
            <a:xfrm>
              <a:off x="1981201" y="3962401"/>
              <a:ext cx="1600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Post-use</a:t>
              </a:r>
            </a:p>
          </p:txBody>
        </p:sp>
      </p:grp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0" y="5587425"/>
            <a:ext cx="9144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Conventional focus has been on the first three life-cycle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stages 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cradle-to-grave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philosophy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Enlarged framework 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cradle-to-cradle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philosophy for closed-loop material flow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8684" y="2694801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Arial Black" pitchFamily="34" charset="0"/>
              </a:rPr>
              <a:t>INBOUND LOGISTICS</a:t>
            </a:r>
            <a:endParaRPr lang="en-US" sz="11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1447800"/>
            <a:ext cx="1991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Arial Black" pitchFamily="34" charset="0"/>
              </a:rPr>
              <a:t>OUTBOUND LOGISTICS</a:t>
            </a:r>
            <a:endParaRPr lang="en-US" sz="11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8025" y="4005590"/>
            <a:ext cx="18229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3399"/>
                </a:solidFill>
                <a:latin typeface="Arial Black" pitchFamily="34" charset="0"/>
              </a:rPr>
              <a:t>REVERSE LOGISTICS</a:t>
            </a:r>
            <a:endParaRPr lang="en-US" sz="11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23615" grpId="0" animBg="1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Content Placeholder 2"/>
          <p:cNvSpPr>
            <a:spLocks/>
          </p:cNvSpPr>
          <p:nvPr/>
        </p:nvSpPr>
        <p:spPr bwMode="auto">
          <a:xfrm>
            <a:off x="304800" y="1981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SSCM involves “the planning and management of sourcing, procurement, conversion and logistics activities involved during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pre-manufacturing, manufacturing, use and post-use stages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the life cycle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in closed-loop through multiple life-cycles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seamless information sharing about all product life-cycle stages between companies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by explicitly considering the societal and environmental implications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achieve a shared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vision.”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273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latin typeface="+mn-lt"/>
              </a:rPr>
              <a:t>Sustainable Supply Chain Management (SSCM)</a:t>
            </a:r>
          </a:p>
        </p:txBody>
      </p:sp>
      <p:sp>
        <p:nvSpPr>
          <p:cNvPr id="273411" name="Text Box 36"/>
          <p:cNvSpPr txBox="1">
            <a:spLocks noChangeArrowheads="1"/>
          </p:cNvSpPr>
          <p:nvPr/>
        </p:nvSpPr>
        <p:spPr bwMode="auto">
          <a:xfrm>
            <a:off x="7086600" y="50292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(Badurdeen </a:t>
            </a:r>
            <a:r>
              <a:rPr lang="en-US" sz="1200" dirty="0">
                <a:latin typeface="+mj-lt"/>
                <a:cs typeface="Times New Roman" pitchFamily="18" charset="0"/>
              </a:rPr>
              <a:t>et al., </a:t>
            </a:r>
            <a:r>
              <a:rPr lang="en-US" sz="1200" dirty="0" smtClean="0">
                <a:latin typeface="+mj-lt"/>
                <a:cs typeface="Times New Roman" pitchFamily="18" charset="0"/>
              </a:rPr>
              <a:t> 2009) 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990600"/>
            <a:ext cx="9144000" cy="5185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5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latin typeface="Arial"/>
                <a:cs typeface="Arial"/>
              </a:rPr>
              <a:t>Integrated Approach to SSCM</a:t>
            </a:r>
          </a:p>
        </p:txBody>
      </p:sp>
      <p:graphicFrame>
        <p:nvGraphicFramePr>
          <p:cNvPr id="125956" name="Object 2"/>
          <p:cNvGraphicFramePr>
            <a:graphicFrameLocks noChangeAspect="1"/>
          </p:cNvGraphicFramePr>
          <p:nvPr>
            <p:extLst/>
          </p:nvPr>
        </p:nvGraphicFramePr>
        <p:xfrm>
          <a:off x="2081213" y="1025525"/>
          <a:ext cx="5100637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Visio" r:id="rId3" imgW="9167357" imgH="5900535" progId="Visio.Drawing.11">
                  <p:embed/>
                </p:oleObj>
              </mc:Choice>
              <mc:Fallback>
                <p:oleObj name="Visio" r:id="rId3" imgW="9167357" imgH="59005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1510" b="11966"/>
                      <a:stretch>
                        <a:fillRect/>
                      </a:stretch>
                    </p:blipFill>
                    <p:spPr bwMode="auto">
                      <a:xfrm>
                        <a:off x="2081213" y="1025525"/>
                        <a:ext cx="5100637" cy="3989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3"/>
          <p:cNvGraphicFramePr>
            <a:graphicFrameLocks noChangeAspect="1"/>
          </p:cNvGraphicFramePr>
          <p:nvPr>
            <p:extLst/>
          </p:nvPr>
        </p:nvGraphicFramePr>
        <p:xfrm>
          <a:off x="0" y="2185988"/>
          <a:ext cx="20478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Visio" r:id="rId5" imgW="2273359" imgH="1212671" progId="Visio.Drawing.11">
                  <p:embed/>
                </p:oleObj>
              </mc:Choice>
              <mc:Fallback>
                <p:oleObj name="Visio" r:id="rId5" imgW="2273359" imgH="12126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85988"/>
                        <a:ext cx="204787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8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4"/>
          <p:cNvGraphicFramePr>
            <a:graphicFrameLocks noChangeAspect="1"/>
          </p:cNvGraphicFramePr>
          <p:nvPr>
            <p:extLst/>
          </p:nvPr>
        </p:nvGraphicFramePr>
        <p:xfrm>
          <a:off x="1914525" y="4652963"/>
          <a:ext cx="69246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Visio" r:id="rId7" imgW="9167357" imgH="5900535" progId="Visio.Drawing.11">
                  <p:embed/>
                </p:oleObj>
              </mc:Choice>
              <mc:Fallback>
                <p:oleObj name="Visio" r:id="rId7" imgW="9167357" imgH="59005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0215" r="19749"/>
                      <a:stretch>
                        <a:fillRect/>
                      </a:stretch>
                    </p:blipFill>
                    <p:spPr bwMode="auto">
                      <a:xfrm>
                        <a:off x="1914525" y="4652963"/>
                        <a:ext cx="69246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5"/>
          <p:cNvGraphicFramePr>
            <a:graphicFrameLocks noChangeAspect="1"/>
          </p:cNvGraphicFramePr>
          <p:nvPr>
            <p:extLst/>
          </p:nvPr>
        </p:nvGraphicFramePr>
        <p:xfrm>
          <a:off x="508000" y="4692650"/>
          <a:ext cx="1828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Visio" r:id="rId9" imgW="1602927" imgH="234322" progId="Visio.Drawing.11">
                  <p:embed/>
                </p:oleObj>
              </mc:Choice>
              <mc:Fallback>
                <p:oleObj name="Visio" r:id="rId9" imgW="1602927" imgH="2343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692650"/>
                        <a:ext cx="1828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8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6"/>
          <p:cNvGraphicFramePr>
            <a:graphicFrameLocks noChangeAspect="1"/>
          </p:cNvGraphicFramePr>
          <p:nvPr>
            <p:extLst/>
          </p:nvPr>
        </p:nvGraphicFramePr>
        <p:xfrm>
          <a:off x="6832600" y="1254125"/>
          <a:ext cx="21590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Visio" r:id="rId11" imgW="9167357" imgH="5900535" progId="Visio.Drawing.11">
                  <p:embed/>
                </p:oleObj>
              </mc:Choice>
              <mc:Fallback>
                <p:oleObj name="Visio" r:id="rId11" imgW="9167357" imgH="59005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140" r="17198"/>
                      <a:stretch>
                        <a:fillRect/>
                      </a:stretch>
                    </p:blipFill>
                    <p:spPr bwMode="auto">
                      <a:xfrm>
                        <a:off x="6832600" y="1254125"/>
                        <a:ext cx="2159000" cy="425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7"/>
          <p:cNvGraphicFramePr>
            <a:graphicFrameLocks noChangeAspect="1"/>
          </p:cNvGraphicFramePr>
          <p:nvPr>
            <p:extLst/>
          </p:nvPr>
        </p:nvGraphicFramePr>
        <p:xfrm>
          <a:off x="252413" y="2941638"/>
          <a:ext cx="14525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Visio" r:id="rId13" imgW="1528492" imgH="352309" progId="Visio.Drawing.11">
                  <p:embed/>
                </p:oleObj>
              </mc:Choice>
              <mc:Fallback>
                <p:oleObj name="Visio" r:id="rId13" imgW="1528492" imgH="3523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41638"/>
                        <a:ext cx="14525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8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758977" y="5246688"/>
            <a:ext cx="12490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C1C1C"/>
                </a:solidFill>
                <a:latin typeface="Arial"/>
                <a:cs typeface="Arial"/>
              </a:rPr>
              <a:t>6R Applications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>
            <p:extLst/>
          </p:nvPr>
        </p:nvGraphicFramePr>
        <p:xfrm>
          <a:off x="2286000" y="5445125"/>
          <a:ext cx="6172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Visio" r:id="rId15" imgW="4822642" imgH="251548" progId="Visio.Drawing.11">
                  <p:embed/>
                </p:oleObj>
              </mc:Choice>
              <mc:Fallback>
                <p:oleObj name="Visio" r:id="rId15" imgW="4822642" imgH="2515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45125"/>
                        <a:ext cx="61722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7" name="Text Box 36"/>
          <p:cNvSpPr txBox="1">
            <a:spLocks noChangeArrowheads="1"/>
          </p:cNvSpPr>
          <p:nvPr/>
        </p:nvSpPr>
        <p:spPr bwMode="auto">
          <a:xfrm>
            <a:off x="88900" y="6452557"/>
            <a:ext cx="2667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(Badurdeen </a:t>
            </a:r>
            <a:r>
              <a:rPr lang="en-US" sz="1100" dirty="0">
                <a:latin typeface="Arial"/>
                <a:cs typeface="Arial"/>
              </a:rPr>
              <a:t>et al., 2009)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13" y="5807075"/>
            <a:ext cx="8969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 broadened perspective for identifying vulnerabilities and value creation opportunities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6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47799"/>
            <a:ext cx="9144000" cy="470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0" y="479425"/>
            <a:ext cx="9144000" cy="663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Sustainability in Supply Chain Operations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17014"/>
              </p:ext>
            </p:extLst>
          </p:nvPr>
        </p:nvGraphicFramePr>
        <p:xfrm>
          <a:off x="4191000" y="2667000"/>
          <a:ext cx="5358551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Visio" r:id="rId4" imgW="5424901" imgH="3270385" progId="Visio.Drawing.11">
                  <p:embed/>
                </p:oleObj>
              </mc:Choice>
              <mc:Fallback>
                <p:oleObj name="Visio" r:id="rId4" imgW="5424901" imgH="32703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21" b="7259"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5358551" cy="327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36"/>
          <p:cNvSpPr txBox="1">
            <a:spLocks noChangeArrowheads="1"/>
          </p:cNvSpPr>
          <p:nvPr/>
        </p:nvSpPr>
        <p:spPr bwMode="auto">
          <a:xfrm>
            <a:off x="3505200" y="6148978"/>
            <a:ext cx="17060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100" b="0" dirty="0" smtClean="0">
                <a:latin typeface="Arial"/>
                <a:cs typeface="Arial"/>
              </a:rPr>
              <a:t>(Badurdeen </a:t>
            </a:r>
            <a:r>
              <a:rPr lang="en-US" sz="1100" b="0" dirty="0">
                <a:latin typeface="Arial"/>
                <a:cs typeface="Arial"/>
              </a:rPr>
              <a:t>et al., </a:t>
            </a:r>
            <a:r>
              <a:rPr lang="en-US" sz="1100" b="0" dirty="0" smtClean="0">
                <a:latin typeface="Arial"/>
                <a:cs typeface="Arial"/>
              </a:rPr>
              <a:t>2009)</a:t>
            </a:r>
            <a:endParaRPr lang="en-US" sz="1100" b="0" dirty="0">
              <a:latin typeface="Arial"/>
              <a:cs typeface="Arial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28601" y="1914788"/>
            <a:ext cx="4419599" cy="4495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Arial"/>
                <a:cs typeface="Arial"/>
              </a:rPr>
              <a:t>Triple bottom-line emphasis on economic, environmental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and societal considerations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Arial"/>
                <a:cs typeface="Arial"/>
              </a:rPr>
              <a:t>Total product life-cycle (pre-manufacturing, manufacturing,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use and post-use ) focus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>
                <a:latin typeface="Arial"/>
                <a:cs typeface="Arial"/>
              </a:rPr>
              <a:t>Multiple product life-cycle emphasis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through the integration of 6Rs) for sustainable supply chains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Arial"/>
                <a:cs typeface="Arial"/>
              </a:rPr>
              <a:t>Increased collaboration and                                                                             visibility by seamless information                                                                    sharing for closed-loop supply                                                                               chain management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endParaRPr lang="en-US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01422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Getting Back to Risks:  Integrated Approach to Risk Modeling in SSCM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72"/>
            <a:ext cx="8716108" cy="44497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Comprehensive network of risk and interdependency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Methodology for data use from internal/external sources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Integrate likelihood and impact to TBL aspects across life-cycle stages and SC partners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Defined method for computing risk likelihood and evaluating impact on performance criteria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/>
              <a:t>Employed </a:t>
            </a:r>
            <a:r>
              <a:rPr lang="en-US" dirty="0" err="1" smtClean="0"/>
              <a:t>testbed</a:t>
            </a:r>
            <a:r>
              <a:rPr lang="en-US" dirty="0" smtClean="0"/>
              <a:t> partners Boeing and GE Aviation to develop models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143000" cy="5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85972"/>
            <a:ext cx="1266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5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1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/>
          </p:nvPr>
        </p:nvGraphicFramePr>
        <p:xfrm>
          <a:off x="1111383" y="1271953"/>
          <a:ext cx="6921234" cy="546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Visio" r:id="rId3" imgW="10163522" imgH="8009602" progId="">
                  <p:embed/>
                </p:oleObj>
              </mc:Choice>
              <mc:Fallback>
                <p:oleObj name="Visio" r:id="rId3" imgW="10163522" imgH="80096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83" y="1271953"/>
                        <a:ext cx="6921234" cy="5462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381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 Drivers Across TBL Areas</a:t>
            </a:r>
            <a:endParaRPr kumimoji="0" lang="en-US" sz="3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7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799"/>
            <a:ext cx="9144000" cy="464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6803" name="Title 1"/>
          <p:cNvSpPr>
            <a:spLocks noGrp="1"/>
          </p:cNvSpPr>
          <p:nvPr>
            <p:ph type="title" idx="4294967295"/>
          </p:nvPr>
        </p:nvSpPr>
        <p:spPr>
          <a:xfrm>
            <a:off x="0" y="513312"/>
            <a:ext cx="9144000" cy="731838"/>
          </a:xfrm>
        </p:spPr>
        <p:txBody>
          <a:bodyPr>
            <a:noAutofit/>
          </a:bodyPr>
          <a:lstStyle/>
          <a:p>
            <a:r>
              <a:rPr lang="en-US" sz="3400" dirty="0" smtClean="0"/>
              <a:t>Propagation of Risks Due to Interdependencies</a:t>
            </a:r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>
            <p:extLst/>
          </p:nvPr>
        </p:nvGraphicFramePr>
        <p:xfrm>
          <a:off x="428625" y="1828800"/>
          <a:ext cx="85153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Visio" r:id="rId3" imgW="12830251" imgH="5743651" progId="">
                  <p:embed/>
                </p:oleObj>
              </mc:Choice>
              <mc:Fallback>
                <p:oleObj name="Visio" r:id="rId3" imgW="12830251" imgH="57436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828800"/>
                        <a:ext cx="851535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7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47799"/>
            <a:ext cx="9144000" cy="464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28" y="3801382"/>
            <a:ext cx="5463772" cy="299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340"/>
            <a:ext cx="9144000" cy="72969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4000" dirty="0" smtClean="0"/>
              <a:t>Industry Partner Perspective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23064"/>
            <a:ext cx="8229600" cy="503986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Assessing supply chain risk for buying component from supplier vs. making component in-house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9461"/>
            <a:ext cx="5263289" cy="288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073" y="1524000"/>
            <a:ext cx="342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cs typeface="Calibri" pitchFamily="34" charset="0"/>
              </a:rPr>
              <a:t>“Buy” Scenario Risk Network Map</a:t>
            </a:r>
            <a:endParaRPr lang="en-US" i="1" u="sng" dirty="0"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341132"/>
            <a:ext cx="358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cs typeface="Calibri" pitchFamily="34" charset="0"/>
              </a:rPr>
              <a:t>“Make” Scenario Risk Network Map</a:t>
            </a:r>
            <a:endParaRPr lang="en-US" i="1" u="sng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47799"/>
            <a:ext cx="9144000" cy="464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" y="440055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-172514" y="-60562"/>
            <a:ext cx="9677400" cy="110101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3400" dirty="0" smtClean="0"/>
              <a:t>Risk Analysis with Bayesian Networks</a:t>
            </a:r>
            <a:endParaRPr lang="en-US" sz="3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18534" y="838200"/>
            <a:ext cx="4147289" cy="2743200"/>
            <a:chOff x="-59140" y="975272"/>
            <a:chExt cx="4147289" cy="2743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89" y="1374941"/>
              <a:ext cx="2678615" cy="234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-59140" y="975272"/>
              <a:ext cx="4147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>
                  <a:solidFill>
                    <a:schemeClr val="bg1"/>
                  </a:solidFill>
                  <a:cs typeface="Calibri" pitchFamily="34" charset="0"/>
                </a:rPr>
                <a:t>Comparison of Performance Measures</a:t>
              </a:r>
              <a:endParaRPr lang="en-US" i="1" u="sng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0640" y="990600"/>
            <a:ext cx="4395546" cy="2718392"/>
            <a:chOff x="4533595" y="598532"/>
            <a:chExt cx="4395546" cy="271839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1000" t="30000" r="6000" b="9600"/>
            <a:stretch>
              <a:fillRect/>
            </a:stretch>
          </p:blipFill>
          <p:spPr bwMode="auto">
            <a:xfrm>
              <a:off x="4533595" y="1009485"/>
              <a:ext cx="4395546" cy="230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5558355" y="598532"/>
              <a:ext cx="203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>
                  <a:solidFill>
                    <a:schemeClr val="bg1"/>
                  </a:solidFill>
                  <a:cs typeface="Calibri" pitchFamily="34" charset="0"/>
                </a:rPr>
                <a:t>Tree Map of Risks</a:t>
              </a:r>
              <a:endParaRPr lang="en-US" i="1" u="sng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8615" y="4025222"/>
            <a:ext cx="393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cs typeface="Calibri" pitchFamily="34" charset="0"/>
              </a:rPr>
              <a:t>Tornado Graphs for Sensitivity Analysis</a:t>
            </a:r>
            <a:endParaRPr lang="en-US" i="1" u="sng" dirty="0"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5620" y="3773269"/>
            <a:ext cx="421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cs typeface="Calibri" pitchFamily="34" charset="0"/>
              </a:rPr>
              <a:t>Root-cause Analysis using Tornado Graphs and Scenario Analysis</a:t>
            </a:r>
            <a:endParaRPr lang="en-US" i="1" u="sng" dirty="0"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35" y="4401300"/>
            <a:ext cx="5045204" cy="23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799"/>
            <a:ext cx="9144000" cy="464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612408" cy="6188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1504706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none" spc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+mj-ea"/>
                <a:cs typeface="Times New Roman" pitchFamily="18" charset="0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i="1" dirty="0" smtClean="0">
                <a:solidFill>
                  <a:schemeClr val="tx1"/>
                </a:solidFill>
                <a:latin typeface="+mj-lt"/>
              </a:rPr>
              <a:t>Moving forward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ompanies need an integrated approach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create sustainable value for stakeholders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across the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supply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hain, recognizing a broad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iew of the risks they, individually and collectively, face. We call this Supply Chain 2.0. </a:t>
            </a:r>
          </a:p>
        </p:txBody>
      </p:sp>
    </p:spTree>
    <p:extLst>
      <p:ext uri="{BB962C8B-B14F-4D97-AF65-F5344CB8AC3E}">
        <p14:creationId xmlns:p14="http://schemas.microsoft.com/office/powerpoint/2010/main" val="30891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i="1" dirty="0" smtClean="0"/>
              <a:t>What is a Supply Chain?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981200"/>
            <a:ext cx="876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en-US" sz="3200" kern="0" dirty="0">
                <a:solidFill>
                  <a:schemeClr val="tx1"/>
                </a:solidFill>
                <a:latin typeface="+mn-lt"/>
              </a:rPr>
              <a:t>The network of companies that works together to provide a product or service for the end-use market</a:t>
            </a:r>
          </a:p>
          <a:p>
            <a:pPr marL="342900" indent="-342900" algn="ctr"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  <a:p>
            <a:pPr marL="342900" indent="-342900" algn="ctr"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0" name="Slide Number Placeholder 4"/>
          <p:cNvSpPr txBox="1">
            <a:spLocks/>
          </p:cNvSpPr>
          <p:nvPr/>
        </p:nvSpPr>
        <p:spPr bwMode="auto">
          <a:xfrm>
            <a:off x="6934200" y="6553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5358761-3BF7-455B-9C0D-13D860360DBD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>
          <a:xfrm>
            <a:off x="1600200" y="3886200"/>
            <a:ext cx="5638800" cy="294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2200" b="1" dirty="0" smtClean="0"/>
          </a:p>
          <a:p>
            <a:pPr algn="ctr">
              <a:buFont typeface="Arial" pitchFamily="34" charset="0"/>
              <a:buNone/>
            </a:pPr>
            <a:endParaRPr lang="en-US" sz="2200" b="1" dirty="0" smtClean="0"/>
          </a:p>
          <a:p>
            <a:pPr algn="ctr">
              <a:buFont typeface="Arial" pitchFamily="34" charset="0"/>
              <a:buNone/>
            </a:pPr>
            <a:r>
              <a:rPr lang="en-US" sz="2200" b="1" dirty="0" smtClean="0"/>
              <a:t>Thomas J. Goldsby, Ph.D. </a:t>
            </a:r>
          </a:p>
          <a:p>
            <a:pPr algn="ctr">
              <a:buFont typeface="Arial" pitchFamily="34" charset="0"/>
              <a:buNone/>
            </a:pPr>
            <a:r>
              <a:rPr lang="en-US" sz="2200" b="1" dirty="0" smtClean="0"/>
              <a:t>E-mail:  Goldsby.2@osu.edu</a:t>
            </a:r>
          </a:p>
          <a:p>
            <a:pPr algn="ctr">
              <a:buFont typeface="Arial" pitchFamily="34" charset="0"/>
              <a:buNone/>
            </a:pPr>
            <a:r>
              <a:rPr lang="en-US" sz="2200" b="1" dirty="0" smtClean="0"/>
              <a:t>LinkedIn:  Thomas-Goldsby</a:t>
            </a:r>
          </a:p>
          <a:p>
            <a:pPr algn="ctr">
              <a:buFont typeface="Arial" pitchFamily="34" charset="0"/>
              <a:buNone/>
            </a:pPr>
            <a:r>
              <a:rPr lang="en-US" sz="2200" b="1" dirty="0" smtClean="0"/>
              <a:t>Twitter:  @</a:t>
            </a:r>
            <a:r>
              <a:rPr lang="en-US" sz="2200" b="1" dirty="0" err="1" smtClean="0"/>
              <a:t>ThomasGoldsby</a:t>
            </a:r>
            <a:endParaRPr lang="en-US" sz="2200" b="1" dirty="0" smtClean="0"/>
          </a:p>
          <a:p>
            <a:pPr algn="ctr">
              <a:buFont typeface="Arial" pitchFamily="34" charset="0"/>
              <a:buNone/>
            </a:pPr>
            <a:r>
              <a:rPr lang="en-US" sz="2200" b="1" dirty="0" smtClean="0"/>
              <a:t> </a:t>
            </a:r>
          </a:p>
          <a:p>
            <a:pPr>
              <a:buFont typeface="Arial" pitchFamily="34" charset="0"/>
              <a:buNone/>
            </a:pPr>
            <a:endParaRPr lang="en-US" sz="2200" b="1" dirty="0" smtClean="0"/>
          </a:p>
          <a:p>
            <a:pPr>
              <a:buFont typeface="Arial" pitchFamily="34" charset="0"/>
              <a:buNone/>
            </a:pP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3124200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Thank you! 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7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rm-to-bur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algn="ctr"/>
            <a:r>
              <a:rPr lang="en-US" sz="3600" i="1" dirty="0" smtClean="0"/>
              <a:t>Does a supply chain look like this? </a:t>
            </a:r>
          </a:p>
        </p:txBody>
      </p:sp>
    </p:spTree>
    <p:extLst>
      <p:ext uri="{BB962C8B-B14F-4D97-AF65-F5344CB8AC3E}">
        <p14:creationId xmlns:p14="http://schemas.microsoft.com/office/powerpoint/2010/main" val="30290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1143000"/>
            <a:ext cx="9144000" cy="502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618499" name="AutoShape 3"/>
          <p:cNvCxnSpPr>
            <a:cxnSpLocks noChangeShapeType="1"/>
            <a:endCxn id="618565" idx="3"/>
          </p:cNvCxnSpPr>
          <p:nvPr/>
        </p:nvCxnSpPr>
        <p:spPr bwMode="auto">
          <a:xfrm flipH="1" flipV="1">
            <a:off x="5873232" y="2854325"/>
            <a:ext cx="23939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0" name="AutoShape 4"/>
          <p:cNvCxnSpPr>
            <a:cxnSpLocks noChangeShapeType="1"/>
            <a:endCxn id="618563" idx="3"/>
          </p:cNvCxnSpPr>
          <p:nvPr/>
        </p:nvCxnSpPr>
        <p:spPr bwMode="auto">
          <a:xfrm flipH="1">
            <a:off x="4711182" y="3482975"/>
            <a:ext cx="3570287" cy="19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1" name="AutoShape 5"/>
          <p:cNvCxnSpPr>
            <a:cxnSpLocks noChangeShapeType="1"/>
            <a:endCxn id="618571" idx="3"/>
          </p:cNvCxnSpPr>
          <p:nvPr/>
        </p:nvCxnSpPr>
        <p:spPr bwMode="auto">
          <a:xfrm flipH="1" flipV="1">
            <a:off x="6882882" y="2066925"/>
            <a:ext cx="1443037" cy="17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2" name="AutoShape 6"/>
          <p:cNvCxnSpPr>
            <a:cxnSpLocks noChangeShapeType="1"/>
            <a:endCxn id="618571" idx="3"/>
          </p:cNvCxnSpPr>
          <p:nvPr/>
        </p:nvCxnSpPr>
        <p:spPr bwMode="auto">
          <a:xfrm flipH="1" flipV="1">
            <a:off x="6882882" y="2066925"/>
            <a:ext cx="1414462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3" name="AutoShape 7"/>
          <p:cNvCxnSpPr>
            <a:cxnSpLocks noChangeShapeType="1"/>
            <a:endCxn id="618571" idx="3"/>
          </p:cNvCxnSpPr>
          <p:nvPr/>
        </p:nvCxnSpPr>
        <p:spPr bwMode="auto">
          <a:xfrm flipH="1" flipV="1">
            <a:off x="6882882" y="2066925"/>
            <a:ext cx="1404937" cy="160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4" name="AutoShape 8"/>
          <p:cNvCxnSpPr>
            <a:cxnSpLocks noChangeShapeType="1"/>
            <a:endCxn id="618571" idx="3"/>
          </p:cNvCxnSpPr>
          <p:nvPr/>
        </p:nvCxnSpPr>
        <p:spPr bwMode="auto">
          <a:xfrm flipH="1">
            <a:off x="6882882" y="2017713"/>
            <a:ext cx="143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5" name="AutoShape 9"/>
          <p:cNvCxnSpPr>
            <a:cxnSpLocks noChangeShapeType="1"/>
            <a:endCxn id="618571" idx="3"/>
          </p:cNvCxnSpPr>
          <p:nvPr/>
        </p:nvCxnSpPr>
        <p:spPr bwMode="auto">
          <a:xfrm flipH="1">
            <a:off x="6882882" y="1951038"/>
            <a:ext cx="1443037" cy="115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6" name="AutoShape 10"/>
          <p:cNvCxnSpPr>
            <a:cxnSpLocks noChangeShapeType="1"/>
            <a:endCxn id="618569" idx="3"/>
          </p:cNvCxnSpPr>
          <p:nvPr/>
        </p:nvCxnSpPr>
        <p:spPr bwMode="auto">
          <a:xfrm flipH="1" flipV="1">
            <a:off x="6882882" y="2360613"/>
            <a:ext cx="1366837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7" name="AutoShape 11"/>
          <p:cNvCxnSpPr>
            <a:cxnSpLocks noChangeShapeType="1"/>
            <a:endCxn id="618569" idx="3"/>
          </p:cNvCxnSpPr>
          <p:nvPr/>
        </p:nvCxnSpPr>
        <p:spPr bwMode="auto">
          <a:xfrm flipH="1">
            <a:off x="6882882" y="2312988"/>
            <a:ext cx="1414462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8" name="AutoShape 12"/>
          <p:cNvCxnSpPr>
            <a:cxnSpLocks noChangeShapeType="1"/>
            <a:endCxn id="618564" idx="3"/>
          </p:cNvCxnSpPr>
          <p:nvPr/>
        </p:nvCxnSpPr>
        <p:spPr bwMode="auto">
          <a:xfrm flipH="1">
            <a:off x="5873232" y="3181350"/>
            <a:ext cx="244157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09" name="AutoShape 13"/>
          <p:cNvCxnSpPr>
            <a:cxnSpLocks noChangeShapeType="1"/>
            <a:endCxn id="618567" idx="3"/>
          </p:cNvCxnSpPr>
          <p:nvPr/>
        </p:nvCxnSpPr>
        <p:spPr bwMode="auto">
          <a:xfrm flipH="1" flipV="1">
            <a:off x="6870182" y="3806825"/>
            <a:ext cx="903287" cy="106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0" name="AutoShape 14"/>
          <p:cNvCxnSpPr>
            <a:cxnSpLocks noChangeShapeType="1"/>
            <a:endCxn id="618567" idx="3"/>
          </p:cNvCxnSpPr>
          <p:nvPr/>
        </p:nvCxnSpPr>
        <p:spPr bwMode="auto">
          <a:xfrm flipH="1">
            <a:off x="6870182" y="3800475"/>
            <a:ext cx="90805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1" name="AutoShape 15"/>
          <p:cNvCxnSpPr>
            <a:cxnSpLocks noChangeShapeType="1"/>
            <a:endCxn id="618567" idx="3"/>
          </p:cNvCxnSpPr>
          <p:nvPr/>
        </p:nvCxnSpPr>
        <p:spPr bwMode="auto">
          <a:xfrm flipH="1" flipV="1">
            <a:off x="6870182" y="3806825"/>
            <a:ext cx="855662" cy="20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2" name="AutoShape 16"/>
          <p:cNvCxnSpPr>
            <a:cxnSpLocks noChangeShapeType="1"/>
            <a:endCxn id="618568" idx="3"/>
          </p:cNvCxnSpPr>
          <p:nvPr/>
        </p:nvCxnSpPr>
        <p:spPr bwMode="auto">
          <a:xfrm flipH="1" flipV="1">
            <a:off x="6871769" y="4111625"/>
            <a:ext cx="815975" cy="87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3" name="AutoShape 17"/>
          <p:cNvCxnSpPr>
            <a:cxnSpLocks noChangeShapeType="1"/>
            <a:endCxn id="618568" idx="3"/>
          </p:cNvCxnSpPr>
          <p:nvPr/>
        </p:nvCxnSpPr>
        <p:spPr bwMode="auto">
          <a:xfrm flipH="1" flipV="1">
            <a:off x="6871769" y="4111625"/>
            <a:ext cx="8540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4" name="AutoShape 18"/>
          <p:cNvCxnSpPr>
            <a:cxnSpLocks noChangeShapeType="1"/>
            <a:endCxn id="618568" idx="3"/>
          </p:cNvCxnSpPr>
          <p:nvPr/>
        </p:nvCxnSpPr>
        <p:spPr bwMode="auto">
          <a:xfrm flipH="1" flipV="1">
            <a:off x="6871769" y="4111625"/>
            <a:ext cx="865188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5" name="AutoShape 19"/>
          <p:cNvCxnSpPr>
            <a:cxnSpLocks noChangeShapeType="1"/>
            <a:endCxn id="618574" idx="3"/>
          </p:cNvCxnSpPr>
          <p:nvPr/>
        </p:nvCxnSpPr>
        <p:spPr bwMode="auto">
          <a:xfrm flipH="1" flipV="1">
            <a:off x="6870182" y="4486275"/>
            <a:ext cx="846137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6" name="AutoShape 20"/>
          <p:cNvCxnSpPr>
            <a:cxnSpLocks noChangeShapeType="1"/>
            <a:endCxn id="618574" idx="3"/>
          </p:cNvCxnSpPr>
          <p:nvPr/>
        </p:nvCxnSpPr>
        <p:spPr bwMode="auto">
          <a:xfrm flipH="1">
            <a:off x="6870182" y="4437063"/>
            <a:ext cx="8366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7" name="AutoShape 21"/>
          <p:cNvCxnSpPr>
            <a:cxnSpLocks noChangeShapeType="1"/>
            <a:endCxn id="618574" idx="3"/>
          </p:cNvCxnSpPr>
          <p:nvPr/>
        </p:nvCxnSpPr>
        <p:spPr bwMode="auto">
          <a:xfrm flipH="1" flipV="1">
            <a:off x="6870182" y="4486275"/>
            <a:ext cx="884237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8" name="AutoShape 22"/>
          <p:cNvCxnSpPr>
            <a:cxnSpLocks noChangeShapeType="1"/>
            <a:endCxn id="618572" idx="3"/>
          </p:cNvCxnSpPr>
          <p:nvPr/>
        </p:nvCxnSpPr>
        <p:spPr bwMode="auto">
          <a:xfrm flipH="1" flipV="1">
            <a:off x="6870182" y="4781550"/>
            <a:ext cx="846137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19" name="AutoShape 23"/>
          <p:cNvCxnSpPr>
            <a:cxnSpLocks noChangeShapeType="1"/>
            <a:endCxn id="618572" idx="3"/>
          </p:cNvCxnSpPr>
          <p:nvPr/>
        </p:nvCxnSpPr>
        <p:spPr bwMode="auto">
          <a:xfrm flipH="1">
            <a:off x="6870182" y="4732338"/>
            <a:ext cx="8747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0" name="AutoShape 24"/>
          <p:cNvCxnSpPr>
            <a:cxnSpLocks noChangeShapeType="1"/>
            <a:endCxn id="618572" idx="3"/>
          </p:cNvCxnSpPr>
          <p:nvPr/>
        </p:nvCxnSpPr>
        <p:spPr bwMode="auto">
          <a:xfrm flipH="1" flipV="1">
            <a:off x="6870182" y="4781550"/>
            <a:ext cx="817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1" name="AutoShape 25"/>
          <p:cNvCxnSpPr>
            <a:cxnSpLocks noChangeShapeType="1"/>
            <a:endCxn id="618573" idx="3"/>
          </p:cNvCxnSpPr>
          <p:nvPr/>
        </p:nvCxnSpPr>
        <p:spPr bwMode="auto">
          <a:xfrm flipH="1" flipV="1">
            <a:off x="6870182" y="5075238"/>
            <a:ext cx="874712" cy="123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2" name="AutoShape 26"/>
          <p:cNvCxnSpPr>
            <a:cxnSpLocks noChangeShapeType="1"/>
            <a:endCxn id="618573" idx="3"/>
          </p:cNvCxnSpPr>
          <p:nvPr/>
        </p:nvCxnSpPr>
        <p:spPr bwMode="auto">
          <a:xfrm flipH="1" flipV="1">
            <a:off x="6870182" y="5075238"/>
            <a:ext cx="884237" cy="209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3" name="AutoShape 27"/>
          <p:cNvCxnSpPr>
            <a:cxnSpLocks noChangeShapeType="1"/>
            <a:endCxn id="618573" idx="3"/>
          </p:cNvCxnSpPr>
          <p:nvPr/>
        </p:nvCxnSpPr>
        <p:spPr bwMode="auto">
          <a:xfrm flipH="1" flipV="1">
            <a:off x="6870182" y="5075238"/>
            <a:ext cx="865187" cy="28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4" name="AutoShape 28"/>
          <p:cNvCxnSpPr>
            <a:cxnSpLocks noChangeShapeType="1"/>
            <a:stCxn id="618552" idx="1"/>
          </p:cNvCxnSpPr>
          <p:nvPr/>
        </p:nvCxnSpPr>
        <p:spPr bwMode="auto">
          <a:xfrm flipH="1" flipV="1">
            <a:off x="1501257" y="3565525"/>
            <a:ext cx="803275" cy="106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5" name="AutoShape 29"/>
          <p:cNvCxnSpPr>
            <a:cxnSpLocks noChangeShapeType="1"/>
            <a:stCxn id="618589" idx="1"/>
          </p:cNvCxnSpPr>
          <p:nvPr/>
        </p:nvCxnSpPr>
        <p:spPr bwMode="auto">
          <a:xfrm flipH="1">
            <a:off x="1558407" y="3035300"/>
            <a:ext cx="7588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6" name="AutoShape 30"/>
          <p:cNvCxnSpPr>
            <a:cxnSpLocks noChangeShapeType="1"/>
            <a:stCxn id="618553" idx="1"/>
          </p:cNvCxnSpPr>
          <p:nvPr/>
        </p:nvCxnSpPr>
        <p:spPr bwMode="auto">
          <a:xfrm flipH="1" flipV="1">
            <a:off x="1526657" y="2393950"/>
            <a:ext cx="777875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7" name="AutoShape 31"/>
          <p:cNvCxnSpPr>
            <a:cxnSpLocks noChangeShapeType="1"/>
            <a:stCxn id="618553" idx="1"/>
          </p:cNvCxnSpPr>
          <p:nvPr/>
        </p:nvCxnSpPr>
        <p:spPr bwMode="auto">
          <a:xfrm flipH="1">
            <a:off x="1555232" y="2398713"/>
            <a:ext cx="749300" cy="109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8" name="AutoShape 32"/>
          <p:cNvCxnSpPr>
            <a:cxnSpLocks noChangeShapeType="1"/>
            <a:stCxn id="618553" idx="1"/>
          </p:cNvCxnSpPr>
          <p:nvPr/>
        </p:nvCxnSpPr>
        <p:spPr bwMode="auto">
          <a:xfrm flipH="1" flipV="1">
            <a:off x="1526657" y="2279650"/>
            <a:ext cx="777875" cy="119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29" name="AutoShape 33"/>
          <p:cNvCxnSpPr>
            <a:cxnSpLocks noChangeShapeType="1"/>
            <a:stCxn id="618591" idx="1"/>
          </p:cNvCxnSpPr>
          <p:nvPr/>
        </p:nvCxnSpPr>
        <p:spPr bwMode="auto">
          <a:xfrm flipH="1">
            <a:off x="1545707" y="2693988"/>
            <a:ext cx="750887" cy="14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0" name="AutoShape 34"/>
          <p:cNvCxnSpPr>
            <a:cxnSpLocks noChangeShapeType="1"/>
            <a:stCxn id="618591" idx="1"/>
          </p:cNvCxnSpPr>
          <p:nvPr/>
        </p:nvCxnSpPr>
        <p:spPr bwMode="auto">
          <a:xfrm flipH="1" flipV="1">
            <a:off x="1545707" y="2603500"/>
            <a:ext cx="750887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1" name="AutoShape 35"/>
          <p:cNvCxnSpPr>
            <a:cxnSpLocks noChangeShapeType="1"/>
            <a:stCxn id="618591" idx="1"/>
          </p:cNvCxnSpPr>
          <p:nvPr/>
        </p:nvCxnSpPr>
        <p:spPr bwMode="auto">
          <a:xfrm flipH="1">
            <a:off x="1555232" y="2693988"/>
            <a:ext cx="741362" cy="23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2" name="AutoShape 36"/>
          <p:cNvCxnSpPr>
            <a:cxnSpLocks noChangeShapeType="1"/>
            <a:stCxn id="618588" idx="1"/>
          </p:cNvCxnSpPr>
          <p:nvPr/>
        </p:nvCxnSpPr>
        <p:spPr bwMode="auto">
          <a:xfrm flipH="1" flipV="1">
            <a:off x="1548882" y="3327400"/>
            <a:ext cx="76835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3" name="AutoShape 37"/>
          <p:cNvCxnSpPr>
            <a:cxnSpLocks noChangeShapeType="1"/>
            <a:stCxn id="618552" idx="1"/>
          </p:cNvCxnSpPr>
          <p:nvPr/>
        </p:nvCxnSpPr>
        <p:spPr bwMode="auto">
          <a:xfrm flipH="1">
            <a:off x="1482207" y="3671888"/>
            <a:ext cx="822325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4" name="AutoShape 38"/>
          <p:cNvCxnSpPr>
            <a:cxnSpLocks noChangeShapeType="1"/>
            <a:stCxn id="618552" idx="1"/>
          </p:cNvCxnSpPr>
          <p:nvPr/>
        </p:nvCxnSpPr>
        <p:spPr bwMode="auto">
          <a:xfrm flipH="1">
            <a:off x="1501257" y="3671888"/>
            <a:ext cx="803275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5" name="AutoShape 39"/>
          <p:cNvCxnSpPr>
            <a:cxnSpLocks noChangeShapeType="1"/>
            <a:stCxn id="618550" idx="1"/>
          </p:cNvCxnSpPr>
          <p:nvPr/>
        </p:nvCxnSpPr>
        <p:spPr bwMode="auto">
          <a:xfrm flipH="1">
            <a:off x="1482207" y="3967163"/>
            <a:ext cx="822325" cy="112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6" name="AutoShape 40"/>
          <p:cNvCxnSpPr>
            <a:cxnSpLocks noChangeShapeType="1"/>
            <a:stCxn id="618550" idx="1"/>
          </p:cNvCxnSpPr>
          <p:nvPr/>
        </p:nvCxnSpPr>
        <p:spPr bwMode="auto">
          <a:xfrm flipH="1" flipV="1">
            <a:off x="1472682" y="3965575"/>
            <a:ext cx="8318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7" name="AutoShape 41"/>
          <p:cNvCxnSpPr>
            <a:cxnSpLocks noChangeShapeType="1"/>
            <a:stCxn id="618550" idx="1"/>
          </p:cNvCxnSpPr>
          <p:nvPr/>
        </p:nvCxnSpPr>
        <p:spPr bwMode="auto">
          <a:xfrm flipH="1" flipV="1">
            <a:off x="1491732" y="3851275"/>
            <a:ext cx="812800" cy="115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8" name="AutoShape 42"/>
          <p:cNvCxnSpPr>
            <a:cxnSpLocks noChangeShapeType="1"/>
          </p:cNvCxnSpPr>
          <p:nvPr/>
        </p:nvCxnSpPr>
        <p:spPr bwMode="auto">
          <a:xfrm flipH="1">
            <a:off x="844032" y="4270375"/>
            <a:ext cx="1460500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39" name="AutoShape 43"/>
          <p:cNvCxnSpPr>
            <a:cxnSpLocks noChangeShapeType="1"/>
            <a:stCxn id="618551" idx="1"/>
          </p:cNvCxnSpPr>
          <p:nvPr/>
        </p:nvCxnSpPr>
        <p:spPr bwMode="auto">
          <a:xfrm flipH="1">
            <a:off x="863082" y="4260850"/>
            <a:ext cx="1441450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40" name="AutoShape 44"/>
          <p:cNvCxnSpPr>
            <a:cxnSpLocks noChangeShapeType="1"/>
            <a:stCxn id="618555" idx="1"/>
            <a:endCxn id="618579" idx="1"/>
          </p:cNvCxnSpPr>
          <p:nvPr/>
        </p:nvCxnSpPr>
        <p:spPr bwMode="auto">
          <a:xfrm flipH="1">
            <a:off x="882132" y="4933950"/>
            <a:ext cx="14351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41" name="AutoShape 45"/>
          <p:cNvCxnSpPr>
            <a:cxnSpLocks noChangeShapeType="1"/>
            <a:stCxn id="618555" idx="1"/>
          </p:cNvCxnSpPr>
          <p:nvPr/>
        </p:nvCxnSpPr>
        <p:spPr bwMode="auto">
          <a:xfrm flipH="1" flipV="1">
            <a:off x="882132" y="4838700"/>
            <a:ext cx="1435100" cy="9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42" name="AutoShape 46"/>
          <p:cNvCxnSpPr>
            <a:cxnSpLocks noChangeShapeType="1"/>
            <a:stCxn id="618555" idx="1"/>
          </p:cNvCxnSpPr>
          <p:nvPr/>
        </p:nvCxnSpPr>
        <p:spPr bwMode="auto">
          <a:xfrm flipH="1">
            <a:off x="844032" y="4933950"/>
            <a:ext cx="14732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43" name="AutoShape 47"/>
          <p:cNvCxnSpPr>
            <a:cxnSpLocks noChangeShapeType="1"/>
            <a:stCxn id="618556" idx="1"/>
          </p:cNvCxnSpPr>
          <p:nvPr/>
        </p:nvCxnSpPr>
        <p:spPr bwMode="auto">
          <a:xfrm flipH="1">
            <a:off x="791644" y="5229225"/>
            <a:ext cx="1525588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44" name="AutoShape 48"/>
          <p:cNvCxnSpPr>
            <a:cxnSpLocks noChangeShapeType="1"/>
            <a:stCxn id="618556" idx="1"/>
          </p:cNvCxnSpPr>
          <p:nvPr/>
        </p:nvCxnSpPr>
        <p:spPr bwMode="auto">
          <a:xfrm flipH="1" flipV="1">
            <a:off x="839269" y="5181600"/>
            <a:ext cx="1477963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45" name="AutoShape 49"/>
          <p:cNvCxnSpPr>
            <a:cxnSpLocks noChangeShapeType="1"/>
            <a:stCxn id="618556" idx="1"/>
          </p:cNvCxnSpPr>
          <p:nvPr/>
        </p:nvCxnSpPr>
        <p:spPr bwMode="auto">
          <a:xfrm flipH="1">
            <a:off x="791644" y="5229225"/>
            <a:ext cx="1525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546" name="AutoShape 50"/>
          <p:cNvCxnSpPr>
            <a:cxnSpLocks noChangeShapeType="1"/>
            <a:stCxn id="618553" idx="0"/>
            <a:endCxn id="618591" idx="2"/>
          </p:cNvCxnSpPr>
          <p:nvPr/>
        </p:nvCxnSpPr>
        <p:spPr bwMode="auto">
          <a:xfrm flipH="1">
            <a:off x="2398194" y="2298700"/>
            <a:ext cx="14288" cy="306388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18547" name="AutoShape 51"/>
          <p:cNvCxnSpPr>
            <a:cxnSpLocks noChangeShapeType="1"/>
            <a:stCxn id="618565" idx="3"/>
            <a:endCxn id="618570" idx="1"/>
          </p:cNvCxnSpPr>
          <p:nvPr/>
        </p:nvCxnSpPr>
        <p:spPr bwMode="auto">
          <a:xfrm flipV="1">
            <a:off x="5873232" y="2655888"/>
            <a:ext cx="793750" cy="198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18548" name="Line 52"/>
          <p:cNvSpPr>
            <a:spLocks noChangeShapeType="1"/>
          </p:cNvSpPr>
          <p:nvPr/>
        </p:nvSpPr>
        <p:spPr bwMode="auto">
          <a:xfrm flipV="1">
            <a:off x="7935394" y="43561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A40000"/>
              </a:solidFill>
              <a:latin typeface="Arial"/>
              <a:cs typeface="Arial"/>
            </a:endParaRPr>
          </a:p>
        </p:txBody>
      </p:sp>
      <p:sp>
        <p:nvSpPr>
          <p:cNvPr id="618549" name="Rectangle 53"/>
          <p:cNvSpPr>
            <a:spLocks noChangeArrowheads="1"/>
          </p:cNvSpPr>
          <p:nvPr/>
        </p:nvSpPr>
        <p:spPr bwMode="auto">
          <a:xfrm>
            <a:off x="2304532" y="4456113"/>
            <a:ext cx="214312" cy="196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 dirty="0">
                <a:solidFill>
                  <a:srgbClr val="A4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618550" name="Rectangle 54"/>
          <p:cNvSpPr>
            <a:spLocks noChangeArrowheads="1"/>
          </p:cNvSpPr>
          <p:nvPr/>
        </p:nvSpPr>
        <p:spPr bwMode="auto">
          <a:xfrm>
            <a:off x="2304532" y="3870325"/>
            <a:ext cx="214312" cy="193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8551" name="Rectangle 55"/>
          <p:cNvSpPr>
            <a:spLocks noChangeArrowheads="1"/>
          </p:cNvSpPr>
          <p:nvPr/>
        </p:nvSpPr>
        <p:spPr bwMode="auto">
          <a:xfrm>
            <a:off x="2304532" y="4162425"/>
            <a:ext cx="214312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18552" name="Rectangle 56"/>
          <p:cNvSpPr>
            <a:spLocks noChangeArrowheads="1"/>
          </p:cNvSpPr>
          <p:nvPr/>
        </p:nvSpPr>
        <p:spPr bwMode="auto">
          <a:xfrm>
            <a:off x="2304532" y="3573463"/>
            <a:ext cx="214312" cy="196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53" name="Rectangle 57"/>
          <p:cNvSpPr>
            <a:spLocks noChangeArrowheads="1"/>
          </p:cNvSpPr>
          <p:nvPr/>
        </p:nvSpPr>
        <p:spPr bwMode="auto">
          <a:xfrm>
            <a:off x="2304532" y="2298700"/>
            <a:ext cx="214312" cy="1984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8554" name="Rectangle 58"/>
          <p:cNvSpPr>
            <a:spLocks noChangeArrowheads="1"/>
          </p:cNvSpPr>
          <p:nvPr/>
        </p:nvSpPr>
        <p:spPr bwMode="auto">
          <a:xfrm>
            <a:off x="2304532" y="2006600"/>
            <a:ext cx="214312" cy="19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  <a:endParaRPr lang="en-US" sz="2400" b="0">
              <a:solidFill>
                <a:srgbClr val="A40000"/>
              </a:solidFill>
              <a:latin typeface="Arial"/>
              <a:cs typeface="Arial"/>
            </a:endParaRPr>
          </a:p>
        </p:txBody>
      </p:sp>
      <p:sp>
        <p:nvSpPr>
          <p:cNvPr id="618555" name="Rectangle 59"/>
          <p:cNvSpPr>
            <a:spLocks noChangeArrowheads="1"/>
          </p:cNvSpPr>
          <p:nvPr/>
        </p:nvSpPr>
        <p:spPr bwMode="auto">
          <a:xfrm>
            <a:off x="2317232" y="4841875"/>
            <a:ext cx="203200" cy="182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56" name="Rectangle 60"/>
          <p:cNvSpPr>
            <a:spLocks noChangeArrowheads="1"/>
          </p:cNvSpPr>
          <p:nvPr/>
        </p:nvSpPr>
        <p:spPr bwMode="auto">
          <a:xfrm>
            <a:off x="2317232" y="5137150"/>
            <a:ext cx="203200" cy="184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rgbClr val="A4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618557" name="Rectangle 61"/>
          <p:cNvSpPr>
            <a:spLocks noChangeArrowheads="1"/>
          </p:cNvSpPr>
          <p:nvPr/>
        </p:nvSpPr>
        <p:spPr bwMode="auto">
          <a:xfrm>
            <a:off x="3387207" y="3279775"/>
            <a:ext cx="214312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18558" name="Rectangle 62"/>
          <p:cNvSpPr>
            <a:spLocks noChangeArrowheads="1"/>
          </p:cNvSpPr>
          <p:nvPr/>
        </p:nvSpPr>
        <p:spPr bwMode="auto">
          <a:xfrm>
            <a:off x="3387207" y="3870325"/>
            <a:ext cx="214312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18559" name="Rectangle 63"/>
          <p:cNvSpPr>
            <a:spLocks noChangeArrowheads="1"/>
          </p:cNvSpPr>
          <p:nvPr/>
        </p:nvSpPr>
        <p:spPr bwMode="auto">
          <a:xfrm>
            <a:off x="3387207" y="3279775"/>
            <a:ext cx="214312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C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8560" name="Rectangle 64"/>
          <p:cNvSpPr>
            <a:spLocks noChangeArrowheads="1"/>
          </p:cNvSpPr>
          <p:nvPr/>
        </p:nvSpPr>
        <p:spPr bwMode="auto">
          <a:xfrm>
            <a:off x="3387207" y="2692400"/>
            <a:ext cx="214312" cy="195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C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61" name="Rectangle 65"/>
          <p:cNvSpPr>
            <a:spLocks noChangeArrowheads="1"/>
          </p:cNvSpPr>
          <p:nvPr/>
        </p:nvSpPr>
        <p:spPr bwMode="auto">
          <a:xfrm>
            <a:off x="3387207" y="3870325"/>
            <a:ext cx="214312" cy="193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C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18562" name="Rectangle 66"/>
          <p:cNvSpPr>
            <a:spLocks noChangeArrowheads="1"/>
          </p:cNvSpPr>
          <p:nvPr/>
        </p:nvSpPr>
        <p:spPr bwMode="auto">
          <a:xfrm>
            <a:off x="3387207" y="4456113"/>
            <a:ext cx="214312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lang="en-US" sz="1000" b="0" u="sng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18563" name="Rectangle 67"/>
          <p:cNvSpPr>
            <a:spLocks noChangeArrowheads="1"/>
          </p:cNvSpPr>
          <p:nvPr/>
        </p:nvSpPr>
        <p:spPr bwMode="auto">
          <a:xfrm>
            <a:off x="4430194" y="3365500"/>
            <a:ext cx="280988" cy="27305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18564" name="Rectangle 68"/>
          <p:cNvSpPr>
            <a:spLocks noChangeArrowheads="1"/>
          </p:cNvSpPr>
          <p:nvPr/>
        </p:nvSpPr>
        <p:spPr bwMode="auto">
          <a:xfrm>
            <a:off x="5657332" y="3087688"/>
            <a:ext cx="215900" cy="196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8565" name="Rectangle 69"/>
          <p:cNvSpPr>
            <a:spLocks noChangeArrowheads="1"/>
          </p:cNvSpPr>
          <p:nvPr/>
        </p:nvSpPr>
        <p:spPr bwMode="auto">
          <a:xfrm>
            <a:off x="5657332" y="2755900"/>
            <a:ext cx="215900" cy="195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66" name="Rectangle 70"/>
          <p:cNvSpPr>
            <a:spLocks noChangeArrowheads="1"/>
          </p:cNvSpPr>
          <p:nvPr/>
        </p:nvSpPr>
        <p:spPr bwMode="auto">
          <a:xfrm>
            <a:off x="5657332" y="3725863"/>
            <a:ext cx="215900" cy="196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18567" name="Rectangle 71"/>
          <p:cNvSpPr>
            <a:spLocks noChangeArrowheads="1"/>
          </p:cNvSpPr>
          <p:nvPr/>
        </p:nvSpPr>
        <p:spPr bwMode="auto">
          <a:xfrm>
            <a:off x="6651107" y="3709988"/>
            <a:ext cx="219075" cy="193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68" name="Rectangle 72"/>
          <p:cNvSpPr>
            <a:spLocks noChangeArrowheads="1"/>
          </p:cNvSpPr>
          <p:nvPr/>
        </p:nvSpPr>
        <p:spPr bwMode="auto">
          <a:xfrm>
            <a:off x="6652694" y="4014788"/>
            <a:ext cx="219075" cy="193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618569" name="Rectangle 73"/>
          <p:cNvSpPr>
            <a:spLocks noChangeArrowheads="1"/>
          </p:cNvSpPr>
          <p:nvPr/>
        </p:nvSpPr>
        <p:spPr bwMode="auto">
          <a:xfrm>
            <a:off x="6666982" y="2260600"/>
            <a:ext cx="215900" cy="1984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8570" name="Rectangle 74"/>
          <p:cNvSpPr>
            <a:spLocks noChangeArrowheads="1"/>
          </p:cNvSpPr>
          <p:nvPr/>
        </p:nvSpPr>
        <p:spPr bwMode="auto">
          <a:xfrm>
            <a:off x="6666982" y="2555875"/>
            <a:ext cx="215900" cy="200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n</a:t>
            </a:r>
            <a:endParaRPr lang="en-US" sz="1000" b="0" u="sng">
              <a:solidFill>
                <a:srgbClr val="A40000"/>
              </a:solidFill>
              <a:latin typeface="Arial"/>
              <a:cs typeface="Arial"/>
            </a:endParaRPr>
          </a:p>
        </p:txBody>
      </p:sp>
      <p:sp>
        <p:nvSpPr>
          <p:cNvPr id="618571" name="Rectangle 75"/>
          <p:cNvSpPr>
            <a:spLocks noChangeArrowheads="1"/>
          </p:cNvSpPr>
          <p:nvPr/>
        </p:nvSpPr>
        <p:spPr bwMode="auto">
          <a:xfrm>
            <a:off x="6666982" y="1968500"/>
            <a:ext cx="215900" cy="195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72" name="Rectangle 76"/>
          <p:cNvSpPr>
            <a:spLocks noChangeArrowheads="1"/>
          </p:cNvSpPr>
          <p:nvPr/>
        </p:nvSpPr>
        <p:spPr bwMode="auto">
          <a:xfrm>
            <a:off x="6654282" y="4684713"/>
            <a:ext cx="215900" cy="193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8573" name="Rectangle 77"/>
          <p:cNvSpPr>
            <a:spLocks noChangeArrowheads="1"/>
          </p:cNvSpPr>
          <p:nvPr/>
        </p:nvSpPr>
        <p:spPr bwMode="auto">
          <a:xfrm>
            <a:off x="6654282" y="4975225"/>
            <a:ext cx="215900" cy="200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618574" name="Rectangle 78"/>
          <p:cNvSpPr>
            <a:spLocks noChangeArrowheads="1"/>
          </p:cNvSpPr>
          <p:nvPr/>
        </p:nvSpPr>
        <p:spPr bwMode="auto">
          <a:xfrm>
            <a:off x="6654282" y="4387850"/>
            <a:ext cx="215900" cy="196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75" name="Oval 79"/>
          <p:cNvSpPr>
            <a:spLocks noChangeArrowheads="1"/>
          </p:cNvSpPr>
          <p:nvPr/>
        </p:nvSpPr>
        <p:spPr bwMode="auto">
          <a:xfrm rot="-10800000">
            <a:off x="8233844" y="1790700"/>
            <a:ext cx="307975" cy="3211513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rgbClr val="A40000"/>
                </a:solidFill>
                <a:latin typeface="Arial"/>
                <a:cs typeface="Arial"/>
              </a:rPr>
              <a:t>Consumers/End-customers</a:t>
            </a:r>
          </a:p>
        </p:txBody>
      </p:sp>
      <p:sp>
        <p:nvSpPr>
          <p:cNvPr id="618576" name="Rectangle 80"/>
          <p:cNvSpPr>
            <a:spLocks noChangeArrowheads="1"/>
          </p:cNvSpPr>
          <p:nvPr/>
        </p:nvSpPr>
        <p:spPr bwMode="auto">
          <a:xfrm>
            <a:off x="5657332" y="4213225"/>
            <a:ext cx="215900" cy="193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n</a:t>
            </a:r>
            <a:endParaRPr lang="en-US" sz="1000" b="0" u="sng">
              <a:solidFill>
                <a:srgbClr val="A40000"/>
              </a:solidFill>
              <a:latin typeface="Arial"/>
              <a:cs typeface="Arial"/>
            </a:endParaRPr>
          </a:p>
        </p:txBody>
      </p:sp>
      <p:sp>
        <p:nvSpPr>
          <p:cNvPr id="618577" name="Line 81"/>
          <p:cNvSpPr>
            <a:spLocks noChangeShapeType="1"/>
          </p:cNvSpPr>
          <p:nvPr/>
        </p:nvSpPr>
        <p:spPr bwMode="auto">
          <a:xfrm>
            <a:off x="924994" y="29908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A40000"/>
              </a:solidFill>
              <a:latin typeface="Arial"/>
              <a:cs typeface="Arial"/>
            </a:endParaRPr>
          </a:p>
        </p:txBody>
      </p:sp>
      <p:sp>
        <p:nvSpPr>
          <p:cNvPr id="618578" name="Oval 82"/>
          <p:cNvSpPr>
            <a:spLocks noChangeArrowheads="1"/>
          </p:cNvSpPr>
          <p:nvPr/>
        </p:nvSpPr>
        <p:spPr bwMode="auto">
          <a:xfrm rot="10781955">
            <a:off x="1266307" y="1795463"/>
            <a:ext cx="307975" cy="2379662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rgbClr val="A40000"/>
                </a:solidFill>
                <a:latin typeface="Arial"/>
                <a:cs typeface="Arial"/>
              </a:rPr>
              <a:t>Tier 3 to n suppliers</a:t>
            </a:r>
            <a:endParaRPr lang="en-US" sz="1200" b="0">
              <a:solidFill>
                <a:srgbClr val="A40000"/>
              </a:solidFill>
              <a:latin typeface="Arial"/>
              <a:cs typeface="Arial"/>
            </a:endParaRPr>
          </a:p>
        </p:txBody>
      </p:sp>
      <p:sp>
        <p:nvSpPr>
          <p:cNvPr id="618579" name="Oval 83"/>
          <p:cNvSpPr>
            <a:spLocks noChangeArrowheads="1"/>
          </p:cNvSpPr>
          <p:nvPr/>
        </p:nvSpPr>
        <p:spPr bwMode="auto">
          <a:xfrm rot="-10800000">
            <a:off x="620194" y="1841500"/>
            <a:ext cx="307975" cy="3635375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rgbClr val="A40000"/>
                </a:solidFill>
                <a:latin typeface="Arial"/>
                <a:cs typeface="Arial"/>
              </a:rPr>
              <a:t>Initial Suppliers</a:t>
            </a:r>
          </a:p>
        </p:txBody>
      </p:sp>
      <p:sp>
        <p:nvSpPr>
          <p:cNvPr id="618580" name="Line 84"/>
          <p:cNvSpPr>
            <a:spLocks noChangeShapeType="1"/>
          </p:cNvSpPr>
          <p:nvPr/>
        </p:nvSpPr>
        <p:spPr bwMode="auto">
          <a:xfrm>
            <a:off x="3491982" y="4062413"/>
            <a:ext cx="0" cy="3952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18581" name="Line 85"/>
          <p:cNvSpPr>
            <a:spLocks noChangeShapeType="1"/>
          </p:cNvSpPr>
          <p:nvPr/>
        </p:nvSpPr>
        <p:spPr bwMode="auto">
          <a:xfrm>
            <a:off x="2414069" y="5051425"/>
            <a:ext cx="0" cy="984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18582" name="Text Box 86"/>
          <p:cNvSpPr txBox="1">
            <a:spLocks noChangeArrowheads="1"/>
          </p:cNvSpPr>
          <p:nvPr/>
        </p:nvSpPr>
        <p:spPr bwMode="auto">
          <a:xfrm>
            <a:off x="5261276" y="1296988"/>
            <a:ext cx="928635" cy="4278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Tier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Customers</a:t>
            </a:r>
          </a:p>
        </p:txBody>
      </p:sp>
      <p:sp>
        <p:nvSpPr>
          <p:cNvPr id="618583" name="Text Box 87"/>
          <p:cNvSpPr txBox="1">
            <a:spLocks noChangeArrowheads="1"/>
          </p:cNvSpPr>
          <p:nvPr/>
        </p:nvSpPr>
        <p:spPr bwMode="auto">
          <a:xfrm>
            <a:off x="6307439" y="1298575"/>
            <a:ext cx="928635" cy="4278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Tier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Customers</a:t>
            </a:r>
          </a:p>
        </p:txBody>
      </p:sp>
      <p:sp>
        <p:nvSpPr>
          <p:cNvPr id="618584" name="Text Box 88"/>
          <p:cNvSpPr txBox="1">
            <a:spLocks noChangeArrowheads="1"/>
          </p:cNvSpPr>
          <p:nvPr/>
        </p:nvSpPr>
        <p:spPr bwMode="auto">
          <a:xfrm>
            <a:off x="7463388" y="1143000"/>
            <a:ext cx="1223412" cy="5940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Tier 3 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Consumers/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End-customers</a:t>
            </a:r>
          </a:p>
        </p:txBody>
      </p:sp>
      <p:sp>
        <p:nvSpPr>
          <p:cNvPr id="618585" name="Text Box 89"/>
          <p:cNvSpPr txBox="1">
            <a:spLocks noChangeArrowheads="1"/>
          </p:cNvSpPr>
          <p:nvPr/>
        </p:nvSpPr>
        <p:spPr bwMode="auto">
          <a:xfrm>
            <a:off x="2024772" y="1298575"/>
            <a:ext cx="826218" cy="4278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Tier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Suppliers</a:t>
            </a:r>
            <a:endParaRPr lang="en-US" sz="12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8586" name="Text Box 90"/>
          <p:cNvSpPr txBox="1">
            <a:spLocks noChangeArrowheads="1"/>
          </p:cNvSpPr>
          <p:nvPr/>
        </p:nvSpPr>
        <p:spPr bwMode="auto">
          <a:xfrm>
            <a:off x="3093160" y="1298575"/>
            <a:ext cx="826218" cy="4278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Tier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Suppliers</a:t>
            </a:r>
          </a:p>
        </p:txBody>
      </p:sp>
      <p:sp>
        <p:nvSpPr>
          <p:cNvPr id="618587" name="Text Box 91"/>
          <p:cNvSpPr txBox="1">
            <a:spLocks noChangeArrowheads="1"/>
          </p:cNvSpPr>
          <p:nvPr/>
        </p:nvSpPr>
        <p:spPr bwMode="auto">
          <a:xfrm>
            <a:off x="716028" y="1143000"/>
            <a:ext cx="800520" cy="5940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Tier 3 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Initial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suppliers</a:t>
            </a:r>
          </a:p>
        </p:txBody>
      </p:sp>
      <p:sp>
        <p:nvSpPr>
          <p:cNvPr id="618588" name="Rectangle 92"/>
          <p:cNvSpPr>
            <a:spLocks noChangeArrowheads="1"/>
          </p:cNvSpPr>
          <p:nvPr/>
        </p:nvSpPr>
        <p:spPr bwMode="auto">
          <a:xfrm flipV="1">
            <a:off x="2317232" y="3241675"/>
            <a:ext cx="2047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618589" name="Rectangle 93"/>
          <p:cNvSpPr>
            <a:spLocks noChangeArrowheads="1"/>
          </p:cNvSpPr>
          <p:nvPr/>
        </p:nvSpPr>
        <p:spPr bwMode="auto">
          <a:xfrm flipV="1">
            <a:off x="2317232" y="2941638"/>
            <a:ext cx="204787" cy="187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8590" name="Line 94"/>
          <p:cNvSpPr>
            <a:spLocks noChangeShapeType="1"/>
          </p:cNvSpPr>
          <p:nvPr/>
        </p:nvSpPr>
        <p:spPr bwMode="auto">
          <a:xfrm>
            <a:off x="2426769" y="3144838"/>
            <a:ext cx="0" cy="984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A40000"/>
              </a:solidFill>
              <a:latin typeface="Arial"/>
              <a:cs typeface="Arial"/>
            </a:endParaRPr>
          </a:p>
        </p:txBody>
      </p:sp>
      <p:sp>
        <p:nvSpPr>
          <p:cNvPr id="618591" name="Rectangle 95"/>
          <p:cNvSpPr>
            <a:spLocks noChangeArrowheads="1"/>
          </p:cNvSpPr>
          <p:nvPr/>
        </p:nvSpPr>
        <p:spPr bwMode="auto">
          <a:xfrm flipV="1">
            <a:off x="2296594" y="2603500"/>
            <a:ext cx="204788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r>
              <a:rPr lang="en-US" sz="1000" b="0">
                <a:solidFill>
                  <a:srgbClr val="A40000"/>
                </a:solidFill>
                <a:latin typeface="Arial"/>
                <a:cs typeface="Arial"/>
              </a:rPr>
              <a:t>n</a:t>
            </a:r>
          </a:p>
        </p:txBody>
      </p:sp>
      <p:cxnSp>
        <p:nvCxnSpPr>
          <p:cNvPr id="618603" name="AutoShape 107"/>
          <p:cNvCxnSpPr>
            <a:cxnSpLocks noChangeShapeType="1"/>
            <a:stCxn id="618563" idx="1"/>
            <a:endCxn id="618562" idx="3"/>
          </p:cNvCxnSpPr>
          <p:nvPr/>
        </p:nvCxnSpPr>
        <p:spPr bwMode="auto">
          <a:xfrm flipH="1">
            <a:off x="3601519" y="3502025"/>
            <a:ext cx="828675" cy="10525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04" name="AutoShape 108"/>
          <p:cNvCxnSpPr>
            <a:cxnSpLocks noChangeShapeType="1"/>
            <a:stCxn id="618563" idx="1"/>
            <a:endCxn id="618561" idx="3"/>
          </p:cNvCxnSpPr>
          <p:nvPr/>
        </p:nvCxnSpPr>
        <p:spPr bwMode="auto">
          <a:xfrm flipH="1">
            <a:off x="3601519" y="3502025"/>
            <a:ext cx="828675" cy="465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05" name="AutoShape 109"/>
          <p:cNvCxnSpPr>
            <a:cxnSpLocks noChangeShapeType="1"/>
            <a:stCxn id="618563" idx="1"/>
            <a:endCxn id="618559" idx="3"/>
          </p:cNvCxnSpPr>
          <p:nvPr/>
        </p:nvCxnSpPr>
        <p:spPr bwMode="auto">
          <a:xfrm flipH="1" flipV="1">
            <a:off x="3601519" y="3378200"/>
            <a:ext cx="828675" cy="123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06" name="AutoShape 110"/>
          <p:cNvCxnSpPr>
            <a:cxnSpLocks noChangeShapeType="1"/>
            <a:stCxn id="618563" idx="1"/>
            <a:endCxn id="618560" idx="3"/>
          </p:cNvCxnSpPr>
          <p:nvPr/>
        </p:nvCxnSpPr>
        <p:spPr bwMode="auto">
          <a:xfrm flipH="1" flipV="1">
            <a:off x="3601519" y="2790825"/>
            <a:ext cx="828675" cy="711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07" name="AutoShape 111"/>
          <p:cNvCxnSpPr>
            <a:cxnSpLocks noChangeShapeType="1"/>
            <a:stCxn id="618576" idx="3"/>
            <a:endCxn id="618573" idx="1"/>
          </p:cNvCxnSpPr>
          <p:nvPr/>
        </p:nvCxnSpPr>
        <p:spPr bwMode="auto">
          <a:xfrm>
            <a:off x="5873232" y="4310063"/>
            <a:ext cx="781050" cy="765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08" name="AutoShape 112"/>
          <p:cNvCxnSpPr>
            <a:cxnSpLocks noChangeShapeType="1"/>
            <a:stCxn id="618576" idx="3"/>
            <a:endCxn id="618572" idx="1"/>
          </p:cNvCxnSpPr>
          <p:nvPr/>
        </p:nvCxnSpPr>
        <p:spPr bwMode="auto">
          <a:xfrm>
            <a:off x="5873232" y="4310063"/>
            <a:ext cx="781050" cy="471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09" name="AutoShape 113"/>
          <p:cNvCxnSpPr>
            <a:cxnSpLocks noChangeShapeType="1"/>
            <a:stCxn id="618576" idx="3"/>
            <a:endCxn id="618574" idx="1"/>
          </p:cNvCxnSpPr>
          <p:nvPr/>
        </p:nvCxnSpPr>
        <p:spPr bwMode="auto">
          <a:xfrm>
            <a:off x="5873232" y="4310063"/>
            <a:ext cx="781050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10" name="AutoShape 114"/>
          <p:cNvCxnSpPr>
            <a:cxnSpLocks noChangeShapeType="1"/>
            <a:stCxn id="618566" idx="3"/>
            <a:endCxn id="618568" idx="1"/>
          </p:cNvCxnSpPr>
          <p:nvPr/>
        </p:nvCxnSpPr>
        <p:spPr bwMode="auto">
          <a:xfrm>
            <a:off x="5873232" y="3824288"/>
            <a:ext cx="779462" cy="287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11" name="AutoShape 115"/>
          <p:cNvCxnSpPr>
            <a:cxnSpLocks noChangeShapeType="1"/>
            <a:stCxn id="618566" idx="3"/>
            <a:endCxn id="618567" idx="1"/>
          </p:cNvCxnSpPr>
          <p:nvPr/>
        </p:nvCxnSpPr>
        <p:spPr bwMode="auto">
          <a:xfrm flipV="1">
            <a:off x="5873232" y="3806825"/>
            <a:ext cx="777875" cy="17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12" name="AutoShape 116"/>
          <p:cNvCxnSpPr>
            <a:cxnSpLocks noChangeShapeType="1"/>
            <a:stCxn id="618567" idx="2"/>
            <a:endCxn id="618568" idx="0"/>
          </p:cNvCxnSpPr>
          <p:nvPr/>
        </p:nvCxnSpPr>
        <p:spPr bwMode="auto">
          <a:xfrm>
            <a:off x="6760644" y="3903663"/>
            <a:ext cx="1588" cy="111125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18613" name="AutoShape 117"/>
          <p:cNvCxnSpPr>
            <a:cxnSpLocks noChangeShapeType="1"/>
            <a:stCxn id="618572" idx="2"/>
            <a:endCxn id="618573" idx="0"/>
          </p:cNvCxnSpPr>
          <p:nvPr/>
        </p:nvCxnSpPr>
        <p:spPr bwMode="auto">
          <a:xfrm>
            <a:off x="6762232" y="4878388"/>
            <a:ext cx="0" cy="96837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18614" name="AutoShape 118"/>
          <p:cNvCxnSpPr>
            <a:cxnSpLocks noChangeShapeType="1"/>
            <a:stCxn id="618569" idx="2"/>
            <a:endCxn id="618570" idx="0"/>
          </p:cNvCxnSpPr>
          <p:nvPr/>
        </p:nvCxnSpPr>
        <p:spPr bwMode="auto">
          <a:xfrm>
            <a:off x="6774932" y="2459038"/>
            <a:ext cx="0" cy="96837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18615" name="AutoShape 119"/>
          <p:cNvCxnSpPr>
            <a:cxnSpLocks noChangeShapeType="1"/>
            <a:stCxn id="618563" idx="3"/>
            <a:endCxn id="618565" idx="1"/>
          </p:cNvCxnSpPr>
          <p:nvPr/>
        </p:nvCxnSpPr>
        <p:spPr bwMode="auto">
          <a:xfrm flipV="1">
            <a:off x="4711182" y="2854325"/>
            <a:ext cx="94615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16" name="AutoShape 120"/>
          <p:cNvCxnSpPr>
            <a:cxnSpLocks noChangeShapeType="1"/>
            <a:stCxn id="618563" idx="3"/>
            <a:endCxn id="618564" idx="1"/>
          </p:cNvCxnSpPr>
          <p:nvPr/>
        </p:nvCxnSpPr>
        <p:spPr bwMode="auto">
          <a:xfrm flipV="1">
            <a:off x="4711182" y="3186113"/>
            <a:ext cx="946150" cy="3159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17" name="AutoShape 121"/>
          <p:cNvCxnSpPr>
            <a:cxnSpLocks noChangeShapeType="1"/>
            <a:stCxn id="618563" idx="3"/>
            <a:endCxn id="618566" idx="1"/>
          </p:cNvCxnSpPr>
          <p:nvPr/>
        </p:nvCxnSpPr>
        <p:spPr bwMode="auto">
          <a:xfrm>
            <a:off x="4711182" y="3502025"/>
            <a:ext cx="946150" cy="322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18" name="AutoShape 122"/>
          <p:cNvCxnSpPr>
            <a:cxnSpLocks noChangeShapeType="1"/>
            <a:stCxn id="618563" idx="3"/>
            <a:endCxn id="618576" idx="1"/>
          </p:cNvCxnSpPr>
          <p:nvPr/>
        </p:nvCxnSpPr>
        <p:spPr bwMode="auto">
          <a:xfrm>
            <a:off x="4711182" y="3502025"/>
            <a:ext cx="946150" cy="808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19" name="AutoShape 123"/>
          <p:cNvCxnSpPr>
            <a:cxnSpLocks noChangeShapeType="1"/>
            <a:stCxn id="618565" idx="3"/>
            <a:endCxn id="618569" idx="1"/>
          </p:cNvCxnSpPr>
          <p:nvPr/>
        </p:nvCxnSpPr>
        <p:spPr bwMode="auto">
          <a:xfrm flipV="1">
            <a:off x="5873232" y="2360613"/>
            <a:ext cx="793750" cy="4937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20" name="AutoShape 124"/>
          <p:cNvCxnSpPr>
            <a:cxnSpLocks noChangeShapeType="1"/>
            <a:stCxn id="618565" idx="3"/>
            <a:endCxn id="618571" idx="1"/>
          </p:cNvCxnSpPr>
          <p:nvPr/>
        </p:nvCxnSpPr>
        <p:spPr bwMode="auto">
          <a:xfrm flipV="1">
            <a:off x="5873232" y="2066925"/>
            <a:ext cx="793750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304800" y="5943600"/>
            <a:ext cx="3127375" cy="552450"/>
            <a:chOff x="3120" y="3621"/>
            <a:chExt cx="1970" cy="348"/>
          </a:xfrm>
        </p:grpSpPr>
        <p:sp>
          <p:nvSpPr>
            <p:cNvPr id="618622" name="Rectangle 126"/>
            <p:cNvSpPr>
              <a:spLocks noChangeArrowheads="1"/>
            </p:cNvSpPr>
            <p:nvPr/>
          </p:nvSpPr>
          <p:spPr bwMode="auto">
            <a:xfrm>
              <a:off x="3120" y="3824"/>
              <a:ext cx="127" cy="1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8623" name="Rectangle 127"/>
            <p:cNvSpPr>
              <a:spLocks noChangeArrowheads="1"/>
            </p:cNvSpPr>
            <p:nvPr/>
          </p:nvSpPr>
          <p:spPr bwMode="auto">
            <a:xfrm>
              <a:off x="3264" y="3813"/>
              <a:ext cx="182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Arial"/>
                  <a:cs typeface="Arial"/>
                </a:rPr>
                <a:t>Members of the Focal Company’s Supply Chain</a:t>
              </a:r>
            </a:p>
          </p:txBody>
        </p:sp>
        <p:sp>
          <p:nvSpPr>
            <p:cNvPr id="618624" name="Rectangle 128"/>
            <p:cNvSpPr>
              <a:spLocks noChangeArrowheads="1"/>
            </p:cNvSpPr>
            <p:nvPr/>
          </p:nvSpPr>
          <p:spPr bwMode="auto">
            <a:xfrm>
              <a:off x="3120" y="3645"/>
              <a:ext cx="127" cy="125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2400" b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18625" name="Rectangle 129"/>
            <p:cNvSpPr>
              <a:spLocks noChangeArrowheads="1"/>
            </p:cNvSpPr>
            <p:nvPr/>
          </p:nvSpPr>
          <p:spPr bwMode="auto">
            <a:xfrm>
              <a:off x="3264" y="3621"/>
              <a:ext cx="68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</a:pPr>
              <a:r>
                <a:rPr lang="en-US" sz="1000" dirty="0">
                  <a:solidFill>
                    <a:schemeClr val="tx1"/>
                  </a:solidFill>
                  <a:latin typeface="Arial"/>
                  <a:cs typeface="Arial"/>
                </a:rPr>
                <a:t>Focal Company</a:t>
              </a:r>
            </a:p>
          </p:txBody>
        </p:sp>
      </p:grpSp>
      <p:cxnSp>
        <p:nvCxnSpPr>
          <p:cNvPr id="618637" name="AutoShape 141"/>
          <p:cNvCxnSpPr>
            <a:cxnSpLocks noChangeShapeType="1"/>
            <a:stCxn id="618566" idx="2"/>
            <a:endCxn id="618576" idx="0"/>
          </p:cNvCxnSpPr>
          <p:nvPr/>
        </p:nvCxnSpPr>
        <p:spPr bwMode="auto">
          <a:xfrm>
            <a:off x="5765282" y="3922713"/>
            <a:ext cx="0" cy="290512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18638" name="AutoShape 142"/>
          <p:cNvCxnSpPr>
            <a:cxnSpLocks noChangeShapeType="1"/>
            <a:stCxn id="618551" idx="2"/>
            <a:endCxn id="618549" idx="0"/>
          </p:cNvCxnSpPr>
          <p:nvPr/>
        </p:nvCxnSpPr>
        <p:spPr bwMode="auto">
          <a:xfrm>
            <a:off x="2412482" y="4359275"/>
            <a:ext cx="0" cy="96838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618639" name="Oval 143"/>
          <p:cNvSpPr>
            <a:spLocks noChangeArrowheads="1"/>
          </p:cNvSpPr>
          <p:nvPr/>
        </p:nvSpPr>
        <p:spPr bwMode="auto">
          <a:xfrm rot="10781955">
            <a:off x="7692507" y="3581400"/>
            <a:ext cx="260350" cy="1905000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rgbClr val="A40000"/>
                </a:solidFill>
                <a:latin typeface="Arial"/>
                <a:cs typeface="Arial"/>
              </a:rPr>
              <a:t>Tier 3 to n customers</a:t>
            </a:r>
            <a:endParaRPr lang="en-US" sz="1200" b="0">
              <a:solidFill>
                <a:srgbClr val="A40000"/>
              </a:solidFill>
              <a:latin typeface="Arial"/>
              <a:cs typeface="Arial"/>
            </a:endParaRPr>
          </a:p>
        </p:txBody>
      </p:sp>
      <p:cxnSp>
        <p:nvCxnSpPr>
          <p:cNvPr id="618645" name="AutoShape 149"/>
          <p:cNvCxnSpPr>
            <a:cxnSpLocks noChangeShapeType="1"/>
            <a:stCxn id="618554" idx="3"/>
            <a:endCxn id="618560" idx="1"/>
          </p:cNvCxnSpPr>
          <p:nvPr/>
        </p:nvCxnSpPr>
        <p:spPr bwMode="auto">
          <a:xfrm>
            <a:off x="2518844" y="2105025"/>
            <a:ext cx="868363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46" name="AutoShape 150"/>
          <p:cNvCxnSpPr>
            <a:cxnSpLocks noChangeShapeType="1"/>
            <a:stCxn id="618553" idx="3"/>
            <a:endCxn id="618560" idx="1"/>
          </p:cNvCxnSpPr>
          <p:nvPr/>
        </p:nvCxnSpPr>
        <p:spPr bwMode="auto">
          <a:xfrm>
            <a:off x="2518844" y="2398713"/>
            <a:ext cx="868363" cy="392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47" name="AutoShape 151"/>
          <p:cNvCxnSpPr>
            <a:cxnSpLocks noChangeShapeType="1"/>
            <a:stCxn id="618591" idx="3"/>
            <a:endCxn id="618560" idx="1"/>
          </p:cNvCxnSpPr>
          <p:nvPr/>
        </p:nvCxnSpPr>
        <p:spPr bwMode="auto">
          <a:xfrm>
            <a:off x="2501382" y="2693988"/>
            <a:ext cx="885825" cy="968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48" name="AutoShape 152"/>
          <p:cNvCxnSpPr>
            <a:cxnSpLocks noChangeShapeType="1"/>
            <a:stCxn id="618589" idx="3"/>
            <a:endCxn id="618559" idx="1"/>
          </p:cNvCxnSpPr>
          <p:nvPr/>
        </p:nvCxnSpPr>
        <p:spPr bwMode="auto">
          <a:xfrm>
            <a:off x="2522019" y="3035300"/>
            <a:ext cx="865188" cy="3429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618649" name="AutoShape 153"/>
          <p:cNvCxnSpPr>
            <a:cxnSpLocks noChangeShapeType="1"/>
            <a:stCxn id="618588" idx="3"/>
            <a:endCxn id="618559" idx="1"/>
          </p:cNvCxnSpPr>
          <p:nvPr/>
        </p:nvCxnSpPr>
        <p:spPr bwMode="auto">
          <a:xfrm>
            <a:off x="2522019" y="3332163"/>
            <a:ext cx="865188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0" name="AutoShape 154"/>
          <p:cNvCxnSpPr>
            <a:cxnSpLocks noChangeShapeType="1"/>
            <a:stCxn id="618589" idx="3"/>
            <a:endCxn id="618559" idx="1"/>
          </p:cNvCxnSpPr>
          <p:nvPr/>
        </p:nvCxnSpPr>
        <p:spPr bwMode="auto">
          <a:xfrm>
            <a:off x="2522019" y="3035300"/>
            <a:ext cx="865188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1" name="AutoShape 155"/>
          <p:cNvCxnSpPr>
            <a:cxnSpLocks noChangeShapeType="1"/>
            <a:stCxn id="618552" idx="3"/>
            <a:endCxn id="618561" idx="1"/>
          </p:cNvCxnSpPr>
          <p:nvPr/>
        </p:nvCxnSpPr>
        <p:spPr bwMode="auto">
          <a:xfrm>
            <a:off x="2518844" y="3671888"/>
            <a:ext cx="868363" cy="295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2" name="AutoShape 156"/>
          <p:cNvCxnSpPr>
            <a:cxnSpLocks noChangeShapeType="1"/>
            <a:stCxn id="618550" idx="3"/>
            <a:endCxn id="618561" idx="1"/>
          </p:cNvCxnSpPr>
          <p:nvPr/>
        </p:nvCxnSpPr>
        <p:spPr bwMode="auto">
          <a:xfrm>
            <a:off x="2518844" y="3967163"/>
            <a:ext cx="8683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3" name="AutoShape 157"/>
          <p:cNvCxnSpPr>
            <a:cxnSpLocks noChangeShapeType="1"/>
            <a:stCxn id="618551" idx="3"/>
            <a:endCxn id="618561" idx="1"/>
          </p:cNvCxnSpPr>
          <p:nvPr/>
        </p:nvCxnSpPr>
        <p:spPr bwMode="auto">
          <a:xfrm flipV="1">
            <a:off x="2518844" y="3967163"/>
            <a:ext cx="868363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4" name="AutoShape 158"/>
          <p:cNvCxnSpPr>
            <a:cxnSpLocks noChangeShapeType="1"/>
            <a:stCxn id="618549" idx="3"/>
            <a:endCxn id="618561" idx="1"/>
          </p:cNvCxnSpPr>
          <p:nvPr/>
        </p:nvCxnSpPr>
        <p:spPr bwMode="auto">
          <a:xfrm flipV="1">
            <a:off x="2518844" y="3967163"/>
            <a:ext cx="868363" cy="587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5" name="AutoShape 159"/>
          <p:cNvCxnSpPr>
            <a:cxnSpLocks noChangeShapeType="1"/>
            <a:stCxn id="618555" idx="3"/>
            <a:endCxn id="618562" idx="1"/>
          </p:cNvCxnSpPr>
          <p:nvPr/>
        </p:nvCxnSpPr>
        <p:spPr bwMode="auto">
          <a:xfrm flipV="1">
            <a:off x="2520432" y="4554538"/>
            <a:ext cx="866775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6" name="AutoShape 160"/>
          <p:cNvCxnSpPr>
            <a:cxnSpLocks noChangeShapeType="1"/>
            <a:stCxn id="618556" idx="3"/>
            <a:endCxn id="618562" idx="1"/>
          </p:cNvCxnSpPr>
          <p:nvPr/>
        </p:nvCxnSpPr>
        <p:spPr bwMode="auto">
          <a:xfrm flipV="1">
            <a:off x="2520432" y="4554538"/>
            <a:ext cx="866775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7" name="AutoShape 161"/>
          <p:cNvCxnSpPr>
            <a:cxnSpLocks noChangeShapeType="1"/>
            <a:stCxn id="618555" idx="1"/>
            <a:endCxn id="618579" idx="1"/>
          </p:cNvCxnSpPr>
          <p:nvPr/>
        </p:nvCxnSpPr>
        <p:spPr bwMode="auto">
          <a:xfrm flipH="1">
            <a:off x="882132" y="4933950"/>
            <a:ext cx="1435100" cy="9525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618658" name="AutoShape 162"/>
          <p:cNvCxnSpPr>
            <a:cxnSpLocks noChangeShapeType="1"/>
            <a:stCxn id="618549" idx="1"/>
          </p:cNvCxnSpPr>
          <p:nvPr/>
        </p:nvCxnSpPr>
        <p:spPr bwMode="auto">
          <a:xfrm flipH="1">
            <a:off x="910707" y="4554538"/>
            <a:ext cx="139382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59" name="AutoShape 163"/>
          <p:cNvCxnSpPr>
            <a:cxnSpLocks noChangeShapeType="1"/>
            <a:stCxn id="618549" idx="1"/>
          </p:cNvCxnSpPr>
          <p:nvPr/>
        </p:nvCxnSpPr>
        <p:spPr bwMode="auto">
          <a:xfrm flipH="1">
            <a:off x="901182" y="4554538"/>
            <a:ext cx="1403350" cy="112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60" name="AutoShape 164"/>
          <p:cNvCxnSpPr>
            <a:cxnSpLocks noChangeShapeType="1"/>
            <a:stCxn id="618549" idx="1"/>
          </p:cNvCxnSpPr>
          <p:nvPr/>
        </p:nvCxnSpPr>
        <p:spPr bwMode="auto">
          <a:xfrm flipH="1" flipV="1">
            <a:off x="901182" y="4467225"/>
            <a:ext cx="1403350" cy="87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61" name="AutoShape 165"/>
          <p:cNvCxnSpPr>
            <a:cxnSpLocks noChangeShapeType="1"/>
            <a:stCxn id="618551" idx="1"/>
          </p:cNvCxnSpPr>
          <p:nvPr/>
        </p:nvCxnSpPr>
        <p:spPr bwMode="auto">
          <a:xfrm flipH="1" flipV="1">
            <a:off x="1453632" y="4156075"/>
            <a:ext cx="850900" cy="104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62" name="AutoShape 166"/>
          <p:cNvCxnSpPr>
            <a:cxnSpLocks noChangeShapeType="1"/>
            <a:stCxn id="618554" idx="1"/>
            <a:endCxn id="618578" idx="3"/>
          </p:cNvCxnSpPr>
          <p:nvPr/>
        </p:nvCxnSpPr>
        <p:spPr bwMode="auto">
          <a:xfrm flipH="1">
            <a:off x="1523482" y="2105025"/>
            <a:ext cx="781050" cy="39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63" name="AutoShape 167"/>
          <p:cNvCxnSpPr>
            <a:cxnSpLocks noChangeShapeType="1"/>
            <a:stCxn id="618554" idx="1"/>
          </p:cNvCxnSpPr>
          <p:nvPr/>
        </p:nvCxnSpPr>
        <p:spPr bwMode="auto">
          <a:xfrm flipH="1" flipV="1">
            <a:off x="1507607" y="2041525"/>
            <a:ext cx="796925" cy="6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64" name="AutoShape 168"/>
          <p:cNvCxnSpPr>
            <a:cxnSpLocks noChangeShapeType="1"/>
            <a:endCxn id="618570" idx="3"/>
          </p:cNvCxnSpPr>
          <p:nvPr/>
        </p:nvCxnSpPr>
        <p:spPr bwMode="auto">
          <a:xfrm flipH="1">
            <a:off x="6882882" y="2617788"/>
            <a:ext cx="1366837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8665" name="AutoShape 169"/>
          <p:cNvCxnSpPr>
            <a:cxnSpLocks noChangeShapeType="1"/>
            <a:endCxn id="618570" idx="3"/>
          </p:cNvCxnSpPr>
          <p:nvPr/>
        </p:nvCxnSpPr>
        <p:spPr bwMode="auto">
          <a:xfrm flipH="1" flipV="1">
            <a:off x="6882882" y="2655888"/>
            <a:ext cx="1376362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18666" name="Text Box 170"/>
          <p:cNvSpPr txBox="1">
            <a:spLocks noChangeArrowheads="1"/>
          </p:cNvSpPr>
          <p:nvPr/>
        </p:nvSpPr>
        <p:spPr bwMode="auto">
          <a:xfrm>
            <a:off x="0" y="6629400"/>
            <a:ext cx="6152552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b="0" dirty="0">
                <a:solidFill>
                  <a:schemeClr val="tx1"/>
                </a:solidFill>
                <a:latin typeface="Arial"/>
                <a:cs typeface="Arial"/>
              </a:rPr>
              <a:t>©  Supply Chain Management Institute.  Source: </a:t>
            </a:r>
            <a:r>
              <a:rPr lang="en-US" sz="900" b="0" i="1" dirty="0">
                <a:solidFill>
                  <a:schemeClr val="tx1"/>
                </a:solidFill>
                <a:latin typeface="Arial"/>
                <a:cs typeface="Arial"/>
              </a:rPr>
              <a:t>Supply Chain Management: Processes, Partnerships, Performance</a:t>
            </a:r>
            <a:r>
              <a:rPr lang="en-US" sz="900" b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…or, rather, like this? 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3941" y="525621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 supply chain consists</a:t>
            </a:r>
            <a:r>
              <a:rPr lang="en-US" baseline="0" dirty="0" smtClean="0">
                <a:latin typeface="Arial"/>
                <a:cs typeface="Arial"/>
              </a:rPr>
              <a:t> of the network of companies that work together to provide a good or service for the end-use market. </a:t>
            </a:r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957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spect="1" noChangeArrowheads="1"/>
          </p:cNvSpPr>
          <p:nvPr/>
        </p:nvSpPr>
        <p:spPr bwMode="auto">
          <a:xfrm rot="-5400000">
            <a:off x="-1658937" y="3940175"/>
            <a:ext cx="3671888" cy="274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Supply Chain Management Processes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339725" y="4968875"/>
            <a:ext cx="1031875" cy="658813"/>
          </a:xfrm>
          <a:prstGeom prst="ellipse">
            <a:avLst/>
          </a:prstGeom>
          <a:solidFill>
            <a:srgbClr val="DDDDD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39725" y="2238375"/>
            <a:ext cx="1031875" cy="3482975"/>
          </a:xfrm>
          <a:prstGeom prst="rect">
            <a:avLst/>
          </a:prstGeom>
          <a:solidFill>
            <a:srgbClr val="DDDDD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52425" y="5684838"/>
            <a:ext cx="922338" cy="71437"/>
          </a:xfrm>
          <a:prstGeom prst="rect">
            <a:avLst/>
          </a:prstGeom>
          <a:solidFill>
            <a:srgbClr val="990033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339725" y="1989138"/>
            <a:ext cx="1031875" cy="525462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8"/>
          <p:cNvSpPr>
            <a:spLocks noChangeAspect="1" noChangeArrowheads="1"/>
          </p:cNvSpPr>
          <p:nvPr/>
        </p:nvSpPr>
        <p:spPr bwMode="auto">
          <a:xfrm>
            <a:off x="1370013" y="1566863"/>
            <a:ext cx="881062" cy="422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Tier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Supplier</a:t>
            </a:r>
          </a:p>
        </p:txBody>
      </p:sp>
      <p:sp>
        <p:nvSpPr>
          <p:cNvPr id="16392" name="Rectangle 9"/>
          <p:cNvSpPr>
            <a:spLocks noChangeAspect="1" noChangeArrowheads="1"/>
          </p:cNvSpPr>
          <p:nvPr/>
        </p:nvSpPr>
        <p:spPr bwMode="auto">
          <a:xfrm>
            <a:off x="414338" y="1566863"/>
            <a:ext cx="874712" cy="422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Tier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Supplier</a:t>
            </a: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538663" y="1246188"/>
            <a:ext cx="1587" cy="2841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7113588" y="1223963"/>
            <a:ext cx="212725" cy="476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7974013" y="1200150"/>
            <a:ext cx="190500" cy="3667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flipH="1">
            <a:off x="1839913" y="1223963"/>
            <a:ext cx="171450" cy="4095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H="1">
            <a:off x="931863" y="1200150"/>
            <a:ext cx="220662" cy="400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5"/>
          <p:cNvSpPr>
            <a:spLocks noChangeArrowheads="1"/>
          </p:cNvSpPr>
          <p:nvPr/>
        </p:nvSpPr>
        <p:spPr bwMode="auto">
          <a:xfrm>
            <a:off x="433388" y="2066925"/>
            <a:ext cx="301625" cy="1539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9" name="Oval 16"/>
          <p:cNvSpPr>
            <a:spLocks noChangeArrowheads="1"/>
          </p:cNvSpPr>
          <p:nvPr/>
        </p:nvSpPr>
        <p:spPr bwMode="auto">
          <a:xfrm>
            <a:off x="989013" y="2074863"/>
            <a:ext cx="303212" cy="15875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0" name="Oval 17"/>
          <p:cNvSpPr>
            <a:spLocks noChangeArrowheads="1"/>
          </p:cNvSpPr>
          <p:nvPr/>
        </p:nvSpPr>
        <p:spPr bwMode="auto">
          <a:xfrm>
            <a:off x="704850" y="2344738"/>
            <a:ext cx="304800" cy="15716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1" name="Oval 18"/>
          <p:cNvSpPr>
            <a:spLocks noChangeArrowheads="1"/>
          </p:cNvSpPr>
          <p:nvPr/>
        </p:nvSpPr>
        <p:spPr bwMode="auto">
          <a:xfrm>
            <a:off x="709613" y="2000250"/>
            <a:ext cx="303212" cy="1603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2" name="Oval 19"/>
          <p:cNvSpPr>
            <a:spLocks noChangeArrowheads="1"/>
          </p:cNvSpPr>
          <p:nvPr/>
        </p:nvSpPr>
        <p:spPr bwMode="auto">
          <a:xfrm>
            <a:off x="1282700" y="4968875"/>
            <a:ext cx="1030288" cy="658813"/>
          </a:xfrm>
          <a:prstGeom prst="ellipse">
            <a:avLst/>
          </a:prstGeom>
          <a:solidFill>
            <a:srgbClr val="DDDDD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20"/>
          <p:cNvSpPr>
            <a:spLocks noChangeArrowheads="1"/>
          </p:cNvSpPr>
          <p:nvPr/>
        </p:nvSpPr>
        <p:spPr bwMode="auto">
          <a:xfrm>
            <a:off x="1282700" y="2205038"/>
            <a:ext cx="1030288" cy="3516312"/>
          </a:xfrm>
          <a:prstGeom prst="rect">
            <a:avLst/>
          </a:prstGeom>
          <a:solidFill>
            <a:srgbClr val="DDDDD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21"/>
          <p:cNvSpPr>
            <a:spLocks noChangeArrowheads="1"/>
          </p:cNvSpPr>
          <p:nvPr/>
        </p:nvSpPr>
        <p:spPr bwMode="auto">
          <a:xfrm>
            <a:off x="1282700" y="1989138"/>
            <a:ext cx="1030288" cy="525462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2"/>
          <p:cNvSpPr>
            <a:spLocks noChangeArrowheads="1"/>
          </p:cNvSpPr>
          <p:nvPr/>
        </p:nvSpPr>
        <p:spPr bwMode="auto">
          <a:xfrm>
            <a:off x="1296988" y="5672138"/>
            <a:ext cx="887412" cy="103187"/>
          </a:xfrm>
          <a:prstGeom prst="rect">
            <a:avLst/>
          </a:prstGeom>
          <a:solidFill>
            <a:srgbClr val="990033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Oval 23"/>
          <p:cNvSpPr>
            <a:spLocks noChangeArrowheads="1"/>
          </p:cNvSpPr>
          <p:nvPr/>
        </p:nvSpPr>
        <p:spPr bwMode="auto">
          <a:xfrm>
            <a:off x="1370013" y="2066925"/>
            <a:ext cx="303212" cy="1539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7" name="Oval 24"/>
          <p:cNvSpPr>
            <a:spLocks noChangeArrowheads="1"/>
          </p:cNvSpPr>
          <p:nvPr/>
        </p:nvSpPr>
        <p:spPr bwMode="auto">
          <a:xfrm>
            <a:off x="1924050" y="2074863"/>
            <a:ext cx="306388" cy="15875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8" name="Oval 25"/>
          <p:cNvSpPr>
            <a:spLocks noChangeArrowheads="1"/>
          </p:cNvSpPr>
          <p:nvPr/>
        </p:nvSpPr>
        <p:spPr bwMode="auto">
          <a:xfrm>
            <a:off x="1360488" y="2265363"/>
            <a:ext cx="303212" cy="16192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9" name="Oval 26"/>
          <p:cNvSpPr>
            <a:spLocks noChangeArrowheads="1"/>
          </p:cNvSpPr>
          <p:nvPr/>
        </p:nvSpPr>
        <p:spPr bwMode="auto">
          <a:xfrm>
            <a:off x="1924050" y="2266950"/>
            <a:ext cx="306388" cy="16192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10" name="Oval 27"/>
          <p:cNvSpPr>
            <a:spLocks noChangeArrowheads="1"/>
          </p:cNvSpPr>
          <p:nvPr/>
        </p:nvSpPr>
        <p:spPr bwMode="auto">
          <a:xfrm>
            <a:off x="1651000" y="2000250"/>
            <a:ext cx="303213" cy="1603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11" name="Oval 28"/>
          <p:cNvSpPr>
            <a:spLocks noChangeArrowheads="1"/>
          </p:cNvSpPr>
          <p:nvPr/>
        </p:nvSpPr>
        <p:spPr bwMode="auto">
          <a:xfrm>
            <a:off x="1641475" y="2344738"/>
            <a:ext cx="306388" cy="15716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12" name="Oval 29"/>
          <p:cNvSpPr>
            <a:spLocks noChangeArrowheads="1"/>
          </p:cNvSpPr>
          <p:nvPr/>
        </p:nvSpPr>
        <p:spPr bwMode="auto">
          <a:xfrm>
            <a:off x="2208213" y="5254625"/>
            <a:ext cx="4748212" cy="1069975"/>
          </a:xfrm>
          <a:prstGeom prst="ellipse">
            <a:avLst/>
          </a:prstGeom>
          <a:solidFill>
            <a:srgbClr val="C0C0C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Rectangle 30"/>
          <p:cNvSpPr>
            <a:spLocks noChangeArrowheads="1"/>
          </p:cNvSpPr>
          <p:nvPr/>
        </p:nvSpPr>
        <p:spPr bwMode="auto">
          <a:xfrm>
            <a:off x="2200275" y="2286000"/>
            <a:ext cx="4760913" cy="3503613"/>
          </a:xfrm>
          <a:prstGeom prst="rect">
            <a:avLst/>
          </a:prstGeom>
          <a:solidFill>
            <a:srgbClr val="C0C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31"/>
          <p:cNvSpPr>
            <a:spLocks noChangeArrowheads="1"/>
          </p:cNvSpPr>
          <p:nvPr/>
        </p:nvSpPr>
        <p:spPr bwMode="auto">
          <a:xfrm>
            <a:off x="2208213" y="1689100"/>
            <a:ext cx="4748212" cy="1054100"/>
          </a:xfrm>
          <a:prstGeom prst="ellipse">
            <a:avLst/>
          </a:prstGeom>
          <a:solidFill>
            <a:srgbClr val="C0C0C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Rectangle 32"/>
          <p:cNvSpPr>
            <a:spLocks noChangeArrowheads="1"/>
          </p:cNvSpPr>
          <p:nvPr/>
        </p:nvSpPr>
        <p:spPr bwMode="auto">
          <a:xfrm>
            <a:off x="2214563" y="5438775"/>
            <a:ext cx="4729162" cy="352425"/>
          </a:xfrm>
          <a:prstGeom prst="rect">
            <a:avLst/>
          </a:prstGeom>
          <a:solidFill>
            <a:srgbClr val="990033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Rectangle 33"/>
          <p:cNvSpPr>
            <a:spLocks noChangeArrowheads="1"/>
          </p:cNvSpPr>
          <p:nvPr/>
        </p:nvSpPr>
        <p:spPr bwMode="auto">
          <a:xfrm>
            <a:off x="3833813" y="1852613"/>
            <a:ext cx="1455737" cy="1222375"/>
          </a:xfrm>
          <a:prstGeom prst="rect">
            <a:avLst/>
          </a:prstGeom>
          <a:solidFill>
            <a:srgbClr val="C0C0C0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17" name="Oval 34"/>
          <p:cNvSpPr>
            <a:spLocks noChangeArrowheads="1"/>
          </p:cNvSpPr>
          <p:nvPr/>
        </p:nvSpPr>
        <p:spPr bwMode="auto">
          <a:xfrm>
            <a:off x="3830638" y="1690688"/>
            <a:ext cx="1465262" cy="36036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Logistics</a:t>
            </a: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2509838" y="2032000"/>
            <a:ext cx="1468437" cy="1225550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9" name="Oval 36"/>
          <p:cNvSpPr>
            <a:spLocks noChangeArrowheads="1"/>
          </p:cNvSpPr>
          <p:nvPr/>
        </p:nvSpPr>
        <p:spPr bwMode="auto">
          <a:xfrm>
            <a:off x="2511425" y="1858963"/>
            <a:ext cx="1465263" cy="3587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Purchasing</a:t>
            </a:r>
          </a:p>
        </p:txBody>
      </p:sp>
      <p:sp>
        <p:nvSpPr>
          <p:cNvPr id="16420" name="Rectangle 37"/>
          <p:cNvSpPr>
            <a:spLocks noChangeArrowheads="1"/>
          </p:cNvSpPr>
          <p:nvPr/>
        </p:nvSpPr>
        <p:spPr bwMode="auto">
          <a:xfrm>
            <a:off x="5187950" y="2011363"/>
            <a:ext cx="1460500" cy="1223962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21" name="Oval 38"/>
          <p:cNvSpPr>
            <a:spLocks noChangeArrowheads="1"/>
          </p:cNvSpPr>
          <p:nvPr/>
        </p:nvSpPr>
        <p:spPr bwMode="auto">
          <a:xfrm>
            <a:off x="5184775" y="1838325"/>
            <a:ext cx="1466850" cy="3571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 Marketing</a:t>
            </a:r>
          </a:p>
        </p:txBody>
      </p:sp>
      <p:sp>
        <p:nvSpPr>
          <p:cNvPr id="16422" name="Rectangle 39"/>
          <p:cNvSpPr>
            <a:spLocks noChangeArrowheads="1"/>
          </p:cNvSpPr>
          <p:nvPr/>
        </p:nvSpPr>
        <p:spPr bwMode="auto">
          <a:xfrm>
            <a:off x="2511425" y="2397125"/>
            <a:ext cx="1468438" cy="1225550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23" name="Rectangle 40"/>
          <p:cNvSpPr>
            <a:spLocks noChangeArrowheads="1"/>
          </p:cNvSpPr>
          <p:nvPr/>
        </p:nvSpPr>
        <p:spPr bwMode="auto">
          <a:xfrm>
            <a:off x="5184775" y="2409825"/>
            <a:ext cx="1468438" cy="1225550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24" name="Rectangle 41"/>
          <p:cNvSpPr>
            <a:spLocks noChangeArrowheads="1"/>
          </p:cNvSpPr>
          <p:nvPr/>
        </p:nvSpPr>
        <p:spPr bwMode="auto">
          <a:xfrm>
            <a:off x="3846513" y="2557463"/>
            <a:ext cx="1457325" cy="1227137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25" name="Oval 42"/>
          <p:cNvSpPr>
            <a:spLocks noChangeArrowheads="1"/>
          </p:cNvSpPr>
          <p:nvPr/>
        </p:nvSpPr>
        <p:spPr bwMode="auto">
          <a:xfrm>
            <a:off x="3843338" y="2392363"/>
            <a:ext cx="1463675" cy="3556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R&amp;D</a:t>
            </a:r>
          </a:p>
        </p:txBody>
      </p:sp>
      <p:sp>
        <p:nvSpPr>
          <p:cNvPr id="16426" name="Freeform 43"/>
          <p:cNvSpPr>
            <a:spLocks/>
          </p:cNvSpPr>
          <p:nvPr/>
        </p:nvSpPr>
        <p:spPr bwMode="auto">
          <a:xfrm>
            <a:off x="2270125" y="2344738"/>
            <a:ext cx="4583113" cy="1711325"/>
          </a:xfrm>
          <a:custGeom>
            <a:avLst/>
            <a:gdLst>
              <a:gd name="T0" fmla="*/ 30912 w 2817"/>
              <a:gd name="T1" fmla="*/ 6139 h 1115"/>
              <a:gd name="T2" fmla="*/ 196861 w 2817"/>
              <a:gd name="T3" fmla="*/ 112042 h 1115"/>
              <a:gd name="T4" fmla="*/ 439276 w 2817"/>
              <a:gd name="T5" fmla="*/ 191853 h 1115"/>
              <a:gd name="T6" fmla="*/ 819982 w 2817"/>
              <a:gd name="T7" fmla="*/ 277803 h 1115"/>
              <a:gd name="T8" fmla="*/ 1482150 w 2817"/>
              <a:gd name="T9" fmla="*/ 368357 h 1115"/>
              <a:gd name="T10" fmla="*/ 2058090 w 2817"/>
              <a:gd name="T11" fmla="*/ 392914 h 1115"/>
              <a:gd name="T12" fmla="*/ 2492485 w 2817"/>
              <a:gd name="T13" fmla="*/ 392914 h 1115"/>
              <a:gd name="T14" fmla="*/ 2928506 w 2817"/>
              <a:gd name="T15" fmla="*/ 386775 h 1115"/>
              <a:gd name="T16" fmla="*/ 3289689 w 2817"/>
              <a:gd name="T17" fmla="*/ 356078 h 1115"/>
              <a:gd name="T18" fmla="*/ 3615079 w 2817"/>
              <a:gd name="T19" fmla="*/ 320777 h 1115"/>
              <a:gd name="T20" fmla="*/ 4093402 w 2817"/>
              <a:gd name="T21" fmla="*/ 236362 h 1115"/>
              <a:gd name="T22" fmla="*/ 4402522 w 2817"/>
              <a:gd name="T23" fmla="*/ 125855 h 1115"/>
              <a:gd name="T24" fmla="*/ 4509900 w 2817"/>
              <a:gd name="T25" fmla="*/ 69067 h 1115"/>
              <a:gd name="T26" fmla="*/ 4561963 w 2817"/>
              <a:gd name="T27" fmla="*/ 44510 h 1115"/>
              <a:gd name="T28" fmla="*/ 4576605 w 2817"/>
              <a:gd name="T29" fmla="*/ 105903 h 1115"/>
              <a:gd name="T30" fmla="*/ 4571724 w 2817"/>
              <a:gd name="T31" fmla="*/ 445098 h 1115"/>
              <a:gd name="T32" fmla="*/ 4581486 w 2817"/>
              <a:gd name="T33" fmla="*/ 673786 h 1115"/>
              <a:gd name="T34" fmla="*/ 4561963 w 2817"/>
              <a:gd name="T35" fmla="*/ 956193 h 1115"/>
              <a:gd name="T36" fmla="*/ 4540812 w 2817"/>
              <a:gd name="T37" fmla="*/ 1184881 h 1115"/>
              <a:gd name="T38" fmla="*/ 4348833 w 2817"/>
              <a:gd name="T39" fmla="*/ 1438127 h 1115"/>
              <a:gd name="T40" fmla="*/ 4187765 w 2817"/>
              <a:gd name="T41" fmla="*/ 1528681 h 1115"/>
              <a:gd name="T42" fmla="*/ 3655753 w 2817"/>
              <a:gd name="T43" fmla="*/ 1642258 h 1115"/>
              <a:gd name="T44" fmla="*/ 3276673 w 2817"/>
              <a:gd name="T45" fmla="*/ 1700581 h 1115"/>
              <a:gd name="T46" fmla="*/ 2619386 w 2817"/>
              <a:gd name="T47" fmla="*/ 1709790 h 1115"/>
              <a:gd name="T48" fmla="*/ 2406256 w 2817"/>
              <a:gd name="T49" fmla="*/ 1695977 h 1115"/>
              <a:gd name="T50" fmla="*/ 2134556 w 2817"/>
              <a:gd name="T51" fmla="*/ 1662211 h 1115"/>
              <a:gd name="T52" fmla="*/ 1729446 w 2817"/>
              <a:gd name="T53" fmla="*/ 1623840 h 1115"/>
              <a:gd name="T54" fmla="*/ 1578140 w 2817"/>
              <a:gd name="T55" fmla="*/ 1619236 h 1115"/>
              <a:gd name="T56" fmla="*/ 1395921 w 2817"/>
              <a:gd name="T57" fmla="*/ 1599283 h 1115"/>
              <a:gd name="T58" fmla="*/ 1107952 w 2817"/>
              <a:gd name="T59" fmla="*/ 1594679 h 1115"/>
              <a:gd name="T60" fmla="*/ 889941 w 2817"/>
              <a:gd name="T61" fmla="*/ 1580865 h 1115"/>
              <a:gd name="T62" fmla="*/ 393721 w 2817"/>
              <a:gd name="T63" fmla="*/ 1519472 h 1115"/>
              <a:gd name="T64" fmla="*/ 359556 w 2817"/>
              <a:gd name="T65" fmla="*/ 1490311 h 1115"/>
              <a:gd name="T66" fmla="*/ 141544 w 2817"/>
              <a:gd name="T67" fmla="*/ 1295388 h 1115"/>
              <a:gd name="T68" fmla="*/ 105752 w 2817"/>
              <a:gd name="T69" fmla="*/ 1180277 h 1115"/>
              <a:gd name="T70" fmla="*/ 19523 w 2817"/>
              <a:gd name="T71" fmla="*/ 1089723 h 1115"/>
              <a:gd name="T72" fmla="*/ 19523 w 2817"/>
              <a:gd name="T73" fmla="*/ 979216 h 1115"/>
              <a:gd name="T74" fmla="*/ 35793 w 2817"/>
              <a:gd name="T75" fmla="*/ 798107 h 1115"/>
              <a:gd name="T76" fmla="*/ 35793 w 2817"/>
              <a:gd name="T77" fmla="*/ 621602 h 1115"/>
              <a:gd name="T78" fmla="*/ 26031 w 2817"/>
              <a:gd name="T79" fmla="*/ 564814 h 1115"/>
              <a:gd name="T80" fmla="*/ 14643 w 2817"/>
              <a:gd name="T81" fmla="*/ 431285 h 1115"/>
              <a:gd name="T82" fmla="*/ 0 w 2817"/>
              <a:gd name="T83" fmla="*/ 320777 h 1115"/>
              <a:gd name="T84" fmla="*/ 14643 w 2817"/>
              <a:gd name="T85" fmla="*/ 182644 h 1115"/>
              <a:gd name="T86" fmla="*/ 35793 w 2817"/>
              <a:gd name="T87" fmla="*/ 78276 h 1115"/>
              <a:gd name="T88" fmla="*/ 30912 w 2817"/>
              <a:gd name="T89" fmla="*/ 6139 h 11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17"/>
              <a:gd name="T136" fmla="*/ 0 h 1115"/>
              <a:gd name="T137" fmla="*/ 2817 w 2817"/>
              <a:gd name="T138" fmla="*/ 1115 h 111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17" h="1115">
                <a:moveTo>
                  <a:pt x="19" y="4"/>
                </a:moveTo>
                <a:cubicBezTo>
                  <a:pt x="35" y="8"/>
                  <a:pt x="80" y="53"/>
                  <a:pt x="121" y="73"/>
                </a:cubicBezTo>
                <a:cubicBezTo>
                  <a:pt x="163" y="92"/>
                  <a:pt x="207" y="108"/>
                  <a:pt x="270" y="125"/>
                </a:cubicBezTo>
                <a:cubicBezTo>
                  <a:pt x="334" y="143"/>
                  <a:pt x="397" y="162"/>
                  <a:pt x="504" y="181"/>
                </a:cubicBezTo>
                <a:cubicBezTo>
                  <a:pt x="610" y="201"/>
                  <a:pt x="784" y="228"/>
                  <a:pt x="911" y="240"/>
                </a:cubicBezTo>
                <a:cubicBezTo>
                  <a:pt x="1037" y="253"/>
                  <a:pt x="1161" y="253"/>
                  <a:pt x="1265" y="256"/>
                </a:cubicBezTo>
                <a:cubicBezTo>
                  <a:pt x="1369" y="259"/>
                  <a:pt x="1443" y="257"/>
                  <a:pt x="1532" y="256"/>
                </a:cubicBezTo>
                <a:cubicBezTo>
                  <a:pt x="1621" y="255"/>
                  <a:pt x="1718" y="256"/>
                  <a:pt x="1800" y="252"/>
                </a:cubicBezTo>
                <a:cubicBezTo>
                  <a:pt x="1882" y="248"/>
                  <a:pt x="1952" y="239"/>
                  <a:pt x="2022" y="232"/>
                </a:cubicBezTo>
                <a:cubicBezTo>
                  <a:pt x="2092" y="225"/>
                  <a:pt x="2140" y="222"/>
                  <a:pt x="2222" y="209"/>
                </a:cubicBezTo>
                <a:cubicBezTo>
                  <a:pt x="2304" y="196"/>
                  <a:pt x="2435" y="175"/>
                  <a:pt x="2516" y="154"/>
                </a:cubicBezTo>
                <a:cubicBezTo>
                  <a:pt x="2597" y="133"/>
                  <a:pt x="2663" y="100"/>
                  <a:pt x="2706" y="82"/>
                </a:cubicBezTo>
                <a:cubicBezTo>
                  <a:pt x="2749" y="64"/>
                  <a:pt x="2756" y="54"/>
                  <a:pt x="2772" y="45"/>
                </a:cubicBezTo>
                <a:cubicBezTo>
                  <a:pt x="2788" y="36"/>
                  <a:pt x="2797" y="25"/>
                  <a:pt x="2804" y="29"/>
                </a:cubicBezTo>
                <a:cubicBezTo>
                  <a:pt x="2810" y="33"/>
                  <a:pt x="2812" y="26"/>
                  <a:pt x="2813" y="69"/>
                </a:cubicBezTo>
                <a:cubicBezTo>
                  <a:pt x="2814" y="113"/>
                  <a:pt x="2810" y="229"/>
                  <a:pt x="2810" y="290"/>
                </a:cubicBezTo>
                <a:cubicBezTo>
                  <a:pt x="2810" y="351"/>
                  <a:pt x="2817" y="384"/>
                  <a:pt x="2816" y="439"/>
                </a:cubicBezTo>
                <a:cubicBezTo>
                  <a:pt x="2815" y="494"/>
                  <a:pt x="2808" y="568"/>
                  <a:pt x="2804" y="623"/>
                </a:cubicBezTo>
                <a:cubicBezTo>
                  <a:pt x="2799" y="678"/>
                  <a:pt x="2813" y="719"/>
                  <a:pt x="2791" y="772"/>
                </a:cubicBezTo>
                <a:cubicBezTo>
                  <a:pt x="2769" y="825"/>
                  <a:pt x="2709" y="899"/>
                  <a:pt x="2673" y="937"/>
                </a:cubicBezTo>
                <a:cubicBezTo>
                  <a:pt x="2637" y="974"/>
                  <a:pt x="2644" y="974"/>
                  <a:pt x="2574" y="996"/>
                </a:cubicBezTo>
                <a:cubicBezTo>
                  <a:pt x="2503" y="1018"/>
                  <a:pt x="2340" y="1052"/>
                  <a:pt x="2247" y="1070"/>
                </a:cubicBezTo>
                <a:cubicBezTo>
                  <a:pt x="2154" y="1089"/>
                  <a:pt x="2120" y="1100"/>
                  <a:pt x="2014" y="1108"/>
                </a:cubicBezTo>
                <a:cubicBezTo>
                  <a:pt x="1908" y="1115"/>
                  <a:pt x="1699" y="1115"/>
                  <a:pt x="1610" y="1114"/>
                </a:cubicBezTo>
                <a:cubicBezTo>
                  <a:pt x="1521" y="1113"/>
                  <a:pt x="1529" y="1110"/>
                  <a:pt x="1479" y="1105"/>
                </a:cubicBezTo>
                <a:cubicBezTo>
                  <a:pt x="1430" y="1099"/>
                  <a:pt x="1381" y="1090"/>
                  <a:pt x="1312" y="1083"/>
                </a:cubicBezTo>
                <a:cubicBezTo>
                  <a:pt x="1242" y="1076"/>
                  <a:pt x="1120" y="1062"/>
                  <a:pt x="1063" y="1058"/>
                </a:cubicBezTo>
                <a:cubicBezTo>
                  <a:pt x="1006" y="1054"/>
                  <a:pt x="1004" y="1057"/>
                  <a:pt x="970" y="1055"/>
                </a:cubicBezTo>
                <a:cubicBezTo>
                  <a:pt x="936" y="1053"/>
                  <a:pt x="906" y="1045"/>
                  <a:pt x="858" y="1042"/>
                </a:cubicBezTo>
                <a:cubicBezTo>
                  <a:pt x="810" y="1040"/>
                  <a:pt x="732" y="1041"/>
                  <a:pt x="681" y="1039"/>
                </a:cubicBezTo>
                <a:cubicBezTo>
                  <a:pt x="629" y="1037"/>
                  <a:pt x="620" y="1038"/>
                  <a:pt x="547" y="1030"/>
                </a:cubicBezTo>
                <a:cubicBezTo>
                  <a:pt x="475" y="1022"/>
                  <a:pt x="296" y="999"/>
                  <a:pt x="242" y="990"/>
                </a:cubicBezTo>
                <a:cubicBezTo>
                  <a:pt x="189" y="980"/>
                  <a:pt x="247" y="995"/>
                  <a:pt x="221" y="971"/>
                </a:cubicBezTo>
                <a:cubicBezTo>
                  <a:pt x="195" y="947"/>
                  <a:pt x="113" y="877"/>
                  <a:pt x="87" y="844"/>
                </a:cubicBezTo>
                <a:cubicBezTo>
                  <a:pt x="61" y="810"/>
                  <a:pt x="78" y="791"/>
                  <a:pt x="65" y="769"/>
                </a:cubicBezTo>
                <a:cubicBezTo>
                  <a:pt x="53" y="747"/>
                  <a:pt x="21" y="732"/>
                  <a:pt x="12" y="710"/>
                </a:cubicBezTo>
                <a:cubicBezTo>
                  <a:pt x="4" y="688"/>
                  <a:pt x="11" y="669"/>
                  <a:pt x="12" y="638"/>
                </a:cubicBezTo>
                <a:cubicBezTo>
                  <a:pt x="13" y="607"/>
                  <a:pt x="21" y="559"/>
                  <a:pt x="22" y="520"/>
                </a:cubicBezTo>
                <a:cubicBezTo>
                  <a:pt x="23" y="482"/>
                  <a:pt x="23" y="430"/>
                  <a:pt x="22" y="405"/>
                </a:cubicBezTo>
                <a:cubicBezTo>
                  <a:pt x="21" y="380"/>
                  <a:pt x="18" y="389"/>
                  <a:pt x="16" y="368"/>
                </a:cubicBezTo>
                <a:cubicBezTo>
                  <a:pt x="13" y="347"/>
                  <a:pt x="11" y="307"/>
                  <a:pt x="9" y="281"/>
                </a:cubicBezTo>
                <a:cubicBezTo>
                  <a:pt x="7" y="255"/>
                  <a:pt x="0" y="236"/>
                  <a:pt x="0" y="209"/>
                </a:cubicBezTo>
                <a:cubicBezTo>
                  <a:pt x="0" y="182"/>
                  <a:pt x="6" y="145"/>
                  <a:pt x="9" y="119"/>
                </a:cubicBezTo>
                <a:cubicBezTo>
                  <a:pt x="12" y="93"/>
                  <a:pt x="20" y="68"/>
                  <a:pt x="22" y="51"/>
                </a:cubicBezTo>
                <a:cubicBezTo>
                  <a:pt x="24" y="33"/>
                  <a:pt x="2" y="0"/>
                  <a:pt x="19" y="4"/>
                </a:cubicBezTo>
                <a:close/>
              </a:path>
            </a:pathLst>
          </a:custGeom>
          <a:solidFill>
            <a:srgbClr val="C0C0C0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Freeform 44"/>
          <p:cNvSpPr>
            <a:spLocks/>
          </p:cNvSpPr>
          <p:nvPr/>
        </p:nvSpPr>
        <p:spPr bwMode="auto">
          <a:xfrm>
            <a:off x="2232025" y="2351088"/>
            <a:ext cx="4649788" cy="1762125"/>
          </a:xfrm>
          <a:custGeom>
            <a:avLst/>
            <a:gdLst>
              <a:gd name="T0" fmla="*/ 39142 w 2851"/>
              <a:gd name="T1" fmla="*/ 6134 h 1149"/>
              <a:gd name="T2" fmla="*/ 200605 w 2851"/>
              <a:gd name="T3" fmla="*/ 136492 h 1149"/>
              <a:gd name="T4" fmla="*/ 445245 w 2851"/>
              <a:gd name="T5" fmla="*/ 219307 h 1149"/>
              <a:gd name="T6" fmla="*/ 830144 w 2851"/>
              <a:gd name="T7" fmla="*/ 305190 h 1149"/>
              <a:gd name="T8" fmla="*/ 1502089 w 2851"/>
              <a:gd name="T9" fmla="*/ 398740 h 1149"/>
              <a:gd name="T10" fmla="*/ 2085962 w 2851"/>
              <a:gd name="T11" fmla="*/ 421744 h 1149"/>
              <a:gd name="T12" fmla="*/ 2526314 w 2851"/>
              <a:gd name="T13" fmla="*/ 421744 h 1149"/>
              <a:gd name="T14" fmla="*/ 2973189 w 2851"/>
              <a:gd name="T15" fmla="*/ 417144 h 1149"/>
              <a:gd name="T16" fmla="*/ 3325471 w 2851"/>
              <a:gd name="T17" fmla="*/ 378803 h 1149"/>
              <a:gd name="T18" fmla="*/ 3664705 w 2851"/>
              <a:gd name="T19" fmla="*/ 349664 h 1149"/>
              <a:gd name="T20" fmla="*/ 4059391 w 2851"/>
              <a:gd name="T21" fmla="*/ 271450 h 1149"/>
              <a:gd name="T22" fmla="*/ 4449183 w 2851"/>
              <a:gd name="T23" fmla="*/ 150294 h 1149"/>
              <a:gd name="T24" fmla="*/ 4571503 w 2851"/>
              <a:gd name="T25" fmla="*/ 92017 h 1149"/>
              <a:gd name="T26" fmla="*/ 4618800 w 2851"/>
              <a:gd name="T27" fmla="*/ 38340 h 1149"/>
              <a:gd name="T28" fmla="*/ 4638371 w 2851"/>
              <a:gd name="T29" fmla="*/ 131891 h 1149"/>
              <a:gd name="T30" fmla="*/ 4633479 w 2851"/>
              <a:gd name="T31" fmla="*/ 475421 h 1149"/>
              <a:gd name="T32" fmla="*/ 4648157 w 2851"/>
              <a:gd name="T33" fmla="*/ 714665 h 1149"/>
              <a:gd name="T34" fmla="*/ 4622062 w 2851"/>
              <a:gd name="T35" fmla="*/ 993783 h 1149"/>
              <a:gd name="T36" fmla="*/ 4602491 w 2851"/>
              <a:gd name="T37" fmla="*/ 1226893 h 1149"/>
              <a:gd name="T38" fmla="*/ 4406779 w 2851"/>
              <a:gd name="T39" fmla="*/ 1484540 h 1149"/>
              <a:gd name="T40" fmla="*/ 4243686 w 2851"/>
              <a:gd name="T41" fmla="*/ 1576558 h 1149"/>
              <a:gd name="T42" fmla="*/ 3705479 w 2851"/>
              <a:gd name="T43" fmla="*/ 1693112 h 1149"/>
              <a:gd name="T44" fmla="*/ 3320578 w 2851"/>
              <a:gd name="T45" fmla="*/ 1751390 h 1149"/>
              <a:gd name="T46" fmla="*/ 2655158 w 2851"/>
              <a:gd name="T47" fmla="*/ 1760591 h 1149"/>
              <a:gd name="T48" fmla="*/ 2439875 w 2851"/>
              <a:gd name="T49" fmla="*/ 1745255 h 1149"/>
              <a:gd name="T50" fmla="*/ 2162616 w 2851"/>
              <a:gd name="T51" fmla="*/ 1711516 h 1149"/>
              <a:gd name="T52" fmla="*/ 1753252 w 2851"/>
              <a:gd name="T53" fmla="*/ 1673175 h 1149"/>
              <a:gd name="T54" fmla="*/ 1598314 w 2851"/>
              <a:gd name="T55" fmla="*/ 1668574 h 1149"/>
              <a:gd name="T56" fmla="*/ 1414018 w 2851"/>
              <a:gd name="T57" fmla="*/ 1648637 h 1149"/>
              <a:gd name="T58" fmla="*/ 1122081 w 2851"/>
              <a:gd name="T59" fmla="*/ 1644037 h 1149"/>
              <a:gd name="T60" fmla="*/ 901906 w 2851"/>
              <a:gd name="T61" fmla="*/ 1630234 h 1149"/>
              <a:gd name="T62" fmla="*/ 399578 w 2851"/>
              <a:gd name="T63" fmla="*/ 1565822 h 1149"/>
              <a:gd name="T64" fmla="*/ 363698 w 2851"/>
              <a:gd name="T65" fmla="*/ 1538217 h 1149"/>
              <a:gd name="T66" fmla="*/ 143522 w 2851"/>
              <a:gd name="T67" fmla="*/ 1338847 h 1149"/>
              <a:gd name="T68" fmla="*/ 107642 w 2851"/>
              <a:gd name="T69" fmla="*/ 1222292 h 1149"/>
              <a:gd name="T70" fmla="*/ 21202 w 2851"/>
              <a:gd name="T71" fmla="*/ 1130275 h 1149"/>
              <a:gd name="T72" fmla="*/ 21202 w 2851"/>
              <a:gd name="T73" fmla="*/ 1018321 h 1149"/>
              <a:gd name="T74" fmla="*/ 35881 w 2851"/>
              <a:gd name="T75" fmla="*/ 834287 h 1149"/>
              <a:gd name="T76" fmla="*/ 35881 w 2851"/>
              <a:gd name="T77" fmla="*/ 654854 h 1149"/>
              <a:gd name="T78" fmla="*/ 26095 w 2851"/>
              <a:gd name="T79" fmla="*/ 596577 h 1149"/>
              <a:gd name="T80" fmla="*/ 14678 w 2851"/>
              <a:gd name="T81" fmla="*/ 461618 h 1149"/>
              <a:gd name="T82" fmla="*/ 0 w 2851"/>
              <a:gd name="T83" fmla="*/ 349664 h 1149"/>
              <a:gd name="T84" fmla="*/ 14678 w 2851"/>
              <a:gd name="T85" fmla="*/ 208572 h 1149"/>
              <a:gd name="T86" fmla="*/ 35881 w 2851"/>
              <a:gd name="T87" fmla="*/ 102752 h 1149"/>
              <a:gd name="T88" fmla="*/ 39142 w 2851"/>
              <a:gd name="T89" fmla="*/ 6134 h 11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51"/>
              <a:gd name="T136" fmla="*/ 0 h 1149"/>
              <a:gd name="T137" fmla="*/ 2851 w 2851"/>
              <a:gd name="T138" fmla="*/ 1149 h 11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51" h="1149">
                <a:moveTo>
                  <a:pt x="24" y="4"/>
                </a:moveTo>
                <a:cubicBezTo>
                  <a:pt x="41" y="8"/>
                  <a:pt x="82" y="66"/>
                  <a:pt x="123" y="89"/>
                </a:cubicBezTo>
                <a:cubicBezTo>
                  <a:pt x="164" y="112"/>
                  <a:pt x="209" y="125"/>
                  <a:pt x="273" y="143"/>
                </a:cubicBezTo>
                <a:cubicBezTo>
                  <a:pt x="337" y="160"/>
                  <a:pt x="401" y="179"/>
                  <a:pt x="509" y="199"/>
                </a:cubicBezTo>
                <a:cubicBezTo>
                  <a:pt x="617" y="219"/>
                  <a:pt x="793" y="247"/>
                  <a:pt x="921" y="260"/>
                </a:cubicBezTo>
                <a:cubicBezTo>
                  <a:pt x="1048" y="272"/>
                  <a:pt x="1174" y="272"/>
                  <a:pt x="1279" y="275"/>
                </a:cubicBezTo>
                <a:cubicBezTo>
                  <a:pt x="1384" y="278"/>
                  <a:pt x="1459" y="275"/>
                  <a:pt x="1549" y="275"/>
                </a:cubicBezTo>
                <a:cubicBezTo>
                  <a:pt x="1639" y="275"/>
                  <a:pt x="1741" y="276"/>
                  <a:pt x="1823" y="272"/>
                </a:cubicBezTo>
                <a:cubicBezTo>
                  <a:pt x="1904" y="268"/>
                  <a:pt x="1969" y="254"/>
                  <a:pt x="2039" y="247"/>
                </a:cubicBezTo>
                <a:cubicBezTo>
                  <a:pt x="2110" y="239"/>
                  <a:pt x="2172" y="239"/>
                  <a:pt x="2247" y="228"/>
                </a:cubicBezTo>
                <a:cubicBezTo>
                  <a:pt x="2321" y="216"/>
                  <a:pt x="2409" y="198"/>
                  <a:pt x="2489" y="177"/>
                </a:cubicBezTo>
                <a:cubicBezTo>
                  <a:pt x="2568" y="156"/>
                  <a:pt x="2675" y="117"/>
                  <a:pt x="2728" y="98"/>
                </a:cubicBezTo>
                <a:cubicBezTo>
                  <a:pt x="2780" y="79"/>
                  <a:pt x="2786" y="72"/>
                  <a:pt x="2803" y="60"/>
                </a:cubicBezTo>
                <a:cubicBezTo>
                  <a:pt x="2820" y="48"/>
                  <a:pt x="2825" y="21"/>
                  <a:pt x="2832" y="25"/>
                </a:cubicBezTo>
                <a:cubicBezTo>
                  <a:pt x="2839" y="29"/>
                  <a:pt x="2843" y="39"/>
                  <a:pt x="2844" y="86"/>
                </a:cubicBezTo>
                <a:cubicBezTo>
                  <a:pt x="2845" y="133"/>
                  <a:pt x="2840" y="247"/>
                  <a:pt x="2841" y="310"/>
                </a:cubicBezTo>
                <a:cubicBezTo>
                  <a:pt x="2842" y="373"/>
                  <a:pt x="2851" y="410"/>
                  <a:pt x="2850" y="466"/>
                </a:cubicBezTo>
                <a:cubicBezTo>
                  <a:pt x="2849" y="522"/>
                  <a:pt x="2839" y="592"/>
                  <a:pt x="2834" y="648"/>
                </a:cubicBezTo>
                <a:cubicBezTo>
                  <a:pt x="2829" y="704"/>
                  <a:pt x="2844" y="746"/>
                  <a:pt x="2822" y="800"/>
                </a:cubicBezTo>
                <a:cubicBezTo>
                  <a:pt x="2800" y="854"/>
                  <a:pt x="2739" y="930"/>
                  <a:pt x="2702" y="968"/>
                </a:cubicBezTo>
                <a:cubicBezTo>
                  <a:pt x="2666" y="1006"/>
                  <a:pt x="2673" y="1006"/>
                  <a:pt x="2602" y="1028"/>
                </a:cubicBezTo>
                <a:cubicBezTo>
                  <a:pt x="2531" y="1050"/>
                  <a:pt x="2366" y="1085"/>
                  <a:pt x="2272" y="1104"/>
                </a:cubicBezTo>
                <a:cubicBezTo>
                  <a:pt x="2178" y="1123"/>
                  <a:pt x="2143" y="1134"/>
                  <a:pt x="2036" y="1142"/>
                </a:cubicBezTo>
                <a:cubicBezTo>
                  <a:pt x="1929" y="1149"/>
                  <a:pt x="1718" y="1149"/>
                  <a:pt x="1628" y="1148"/>
                </a:cubicBezTo>
                <a:cubicBezTo>
                  <a:pt x="1538" y="1147"/>
                  <a:pt x="1546" y="1144"/>
                  <a:pt x="1496" y="1138"/>
                </a:cubicBezTo>
                <a:cubicBezTo>
                  <a:pt x="1445" y="1133"/>
                  <a:pt x="1396" y="1124"/>
                  <a:pt x="1326" y="1116"/>
                </a:cubicBezTo>
                <a:cubicBezTo>
                  <a:pt x="1256" y="1109"/>
                  <a:pt x="1132" y="1095"/>
                  <a:pt x="1075" y="1091"/>
                </a:cubicBezTo>
                <a:cubicBezTo>
                  <a:pt x="1017" y="1087"/>
                  <a:pt x="1015" y="1090"/>
                  <a:pt x="980" y="1088"/>
                </a:cubicBezTo>
                <a:cubicBezTo>
                  <a:pt x="946" y="1086"/>
                  <a:pt x="915" y="1077"/>
                  <a:pt x="867" y="1075"/>
                </a:cubicBezTo>
                <a:cubicBezTo>
                  <a:pt x="819" y="1073"/>
                  <a:pt x="741" y="1074"/>
                  <a:pt x="688" y="1072"/>
                </a:cubicBezTo>
                <a:cubicBezTo>
                  <a:pt x="636" y="1070"/>
                  <a:pt x="626" y="1071"/>
                  <a:pt x="553" y="1063"/>
                </a:cubicBezTo>
                <a:cubicBezTo>
                  <a:pt x="480" y="1054"/>
                  <a:pt x="300" y="1031"/>
                  <a:pt x="245" y="1021"/>
                </a:cubicBezTo>
                <a:cubicBezTo>
                  <a:pt x="191" y="1012"/>
                  <a:pt x="249" y="1027"/>
                  <a:pt x="223" y="1003"/>
                </a:cubicBezTo>
                <a:cubicBezTo>
                  <a:pt x="197" y="978"/>
                  <a:pt x="114" y="907"/>
                  <a:pt x="88" y="873"/>
                </a:cubicBezTo>
                <a:cubicBezTo>
                  <a:pt x="62" y="839"/>
                  <a:pt x="79" y="819"/>
                  <a:pt x="66" y="797"/>
                </a:cubicBezTo>
                <a:cubicBezTo>
                  <a:pt x="53" y="775"/>
                  <a:pt x="21" y="759"/>
                  <a:pt x="13" y="737"/>
                </a:cubicBezTo>
                <a:cubicBezTo>
                  <a:pt x="4" y="715"/>
                  <a:pt x="12" y="696"/>
                  <a:pt x="13" y="664"/>
                </a:cubicBezTo>
                <a:cubicBezTo>
                  <a:pt x="14" y="633"/>
                  <a:pt x="21" y="583"/>
                  <a:pt x="22" y="544"/>
                </a:cubicBezTo>
                <a:cubicBezTo>
                  <a:pt x="23" y="505"/>
                  <a:pt x="23" y="452"/>
                  <a:pt x="22" y="427"/>
                </a:cubicBezTo>
                <a:cubicBezTo>
                  <a:pt x="21" y="402"/>
                  <a:pt x="18" y="410"/>
                  <a:pt x="16" y="389"/>
                </a:cubicBezTo>
                <a:cubicBezTo>
                  <a:pt x="14" y="368"/>
                  <a:pt x="12" y="327"/>
                  <a:pt x="9" y="301"/>
                </a:cubicBezTo>
                <a:cubicBezTo>
                  <a:pt x="7" y="274"/>
                  <a:pt x="0" y="255"/>
                  <a:pt x="0" y="228"/>
                </a:cubicBezTo>
                <a:cubicBezTo>
                  <a:pt x="0" y="200"/>
                  <a:pt x="6" y="163"/>
                  <a:pt x="9" y="136"/>
                </a:cubicBezTo>
                <a:cubicBezTo>
                  <a:pt x="13" y="110"/>
                  <a:pt x="20" y="89"/>
                  <a:pt x="22" y="67"/>
                </a:cubicBezTo>
                <a:cubicBezTo>
                  <a:pt x="24" y="45"/>
                  <a:pt x="7" y="0"/>
                  <a:pt x="24" y="4"/>
                </a:cubicBezTo>
                <a:close/>
              </a:path>
            </a:pathLst>
          </a:custGeom>
          <a:solidFill>
            <a:srgbClr val="C0C0C0"/>
          </a:solidFill>
          <a:ln w="6350" cmpd="sng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Oval 45"/>
          <p:cNvSpPr>
            <a:spLocks noChangeArrowheads="1"/>
          </p:cNvSpPr>
          <p:nvPr/>
        </p:nvSpPr>
        <p:spPr bwMode="auto">
          <a:xfrm>
            <a:off x="985838" y="2266950"/>
            <a:ext cx="304800" cy="16192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29" name="Oval 46"/>
          <p:cNvSpPr>
            <a:spLocks noChangeArrowheads="1"/>
          </p:cNvSpPr>
          <p:nvPr/>
        </p:nvSpPr>
        <p:spPr bwMode="auto">
          <a:xfrm>
            <a:off x="422275" y="2265363"/>
            <a:ext cx="304800" cy="16192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30" name="Oval 47"/>
          <p:cNvSpPr>
            <a:spLocks noChangeArrowheads="1"/>
          </p:cNvSpPr>
          <p:nvPr/>
        </p:nvSpPr>
        <p:spPr bwMode="auto">
          <a:xfrm>
            <a:off x="6881813" y="4943475"/>
            <a:ext cx="1089025" cy="660400"/>
          </a:xfrm>
          <a:prstGeom prst="ellipse">
            <a:avLst/>
          </a:prstGeom>
          <a:solidFill>
            <a:srgbClr val="DDDDD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Rectangle 48"/>
          <p:cNvSpPr>
            <a:spLocks noChangeArrowheads="1"/>
          </p:cNvSpPr>
          <p:nvPr/>
        </p:nvSpPr>
        <p:spPr bwMode="auto">
          <a:xfrm>
            <a:off x="6881813" y="2252663"/>
            <a:ext cx="1089025" cy="3409950"/>
          </a:xfrm>
          <a:prstGeom prst="rect">
            <a:avLst/>
          </a:prstGeom>
          <a:solidFill>
            <a:srgbClr val="DDDDD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Rectangle 49"/>
          <p:cNvSpPr>
            <a:spLocks noChangeArrowheads="1"/>
          </p:cNvSpPr>
          <p:nvPr/>
        </p:nvSpPr>
        <p:spPr bwMode="auto">
          <a:xfrm>
            <a:off x="6894513" y="5548313"/>
            <a:ext cx="968375" cy="176212"/>
          </a:xfrm>
          <a:prstGeom prst="rect">
            <a:avLst/>
          </a:prstGeom>
          <a:solidFill>
            <a:srgbClr val="990033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Oval 50"/>
          <p:cNvSpPr>
            <a:spLocks noChangeArrowheads="1"/>
          </p:cNvSpPr>
          <p:nvPr/>
        </p:nvSpPr>
        <p:spPr bwMode="auto">
          <a:xfrm>
            <a:off x="6881813" y="2006600"/>
            <a:ext cx="1089025" cy="530225"/>
          </a:xfrm>
          <a:prstGeom prst="ellipse">
            <a:avLst/>
          </a:prstGeom>
          <a:solidFill>
            <a:srgbClr val="DDDDD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Rectangle 51"/>
          <p:cNvSpPr>
            <a:spLocks noChangeAspect="1" noChangeArrowheads="1"/>
          </p:cNvSpPr>
          <p:nvPr/>
        </p:nvSpPr>
        <p:spPr bwMode="auto">
          <a:xfrm>
            <a:off x="6911975" y="1730375"/>
            <a:ext cx="1030288" cy="2571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Customer</a:t>
            </a:r>
          </a:p>
        </p:txBody>
      </p:sp>
      <p:sp>
        <p:nvSpPr>
          <p:cNvPr id="16435" name="Oval 52"/>
          <p:cNvSpPr>
            <a:spLocks noChangeArrowheads="1"/>
          </p:cNvSpPr>
          <p:nvPr/>
        </p:nvSpPr>
        <p:spPr bwMode="auto">
          <a:xfrm>
            <a:off x="7566025" y="2081213"/>
            <a:ext cx="304800" cy="1603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36" name="Oval 53"/>
          <p:cNvSpPr>
            <a:spLocks noChangeArrowheads="1"/>
          </p:cNvSpPr>
          <p:nvPr/>
        </p:nvSpPr>
        <p:spPr bwMode="auto">
          <a:xfrm>
            <a:off x="7281863" y="2019300"/>
            <a:ext cx="304800" cy="16192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37" name="Oval 54"/>
          <p:cNvSpPr>
            <a:spLocks noChangeArrowheads="1"/>
          </p:cNvSpPr>
          <p:nvPr/>
        </p:nvSpPr>
        <p:spPr bwMode="auto">
          <a:xfrm>
            <a:off x="6996113" y="2078038"/>
            <a:ext cx="303212" cy="1603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38" name="Rectangle 55"/>
          <p:cNvSpPr>
            <a:spLocks noChangeAspect="1" noChangeArrowheads="1"/>
          </p:cNvSpPr>
          <p:nvPr/>
        </p:nvSpPr>
        <p:spPr bwMode="auto">
          <a:xfrm>
            <a:off x="7837488" y="1577975"/>
            <a:ext cx="1293812" cy="422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Consumer/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End-Customer</a:t>
            </a:r>
          </a:p>
        </p:txBody>
      </p:sp>
      <p:sp>
        <p:nvSpPr>
          <p:cNvPr id="16439" name="Oval 56"/>
          <p:cNvSpPr>
            <a:spLocks noChangeArrowheads="1"/>
          </p:cNvSpPr>
          <p:nvPr/>
        </p:nvSpPr>
        <p:spPr bwMode="auto">
          <a:xfrm>
            <a:off x="7878763" y="4948238"/>
            <a:ext cx="1090612" cy="663575"/>
          </a:xfrm>
          <a:prstGeom prst="ellipse">
            <a:avLst/>
          </a:prstGeom>
          <a:solidFill>
            <a:srgbClr val="DDDDD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Rectangle 57"/>
          <p:cNvSpPr>
            <a:spLocks noChangeArrowheads="1"/>
          </p:cNvSpPr>
          <p:nvPr/>
        </p:nvSpPr>
        <p:spPr bwMode="auto">
          <a:xfrm>
            <a:off x="7878763" y="2251075"/>
            <a:ext cx="1090612" cy="3438525"/>
          </a:xfrm>
          <a:prstGeom prst="rect">
            <a:avLst/>
          </a:prstGeom>
          <a:solidFill>
            <a:srgbClr val="DDDDD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Oval 58"/>
          <p:cNvSpPr>
            <a:spLocks noChangeArrowheads="1"/>
          </p:cNvSpPr>
          <p:nvPr/>
        </p:nvSpPr>
        <p:spPr bwMode="auto">
          <a:xfrm>
            <a:off x="7878763" y="2006600"/>
            <a:ext cx="1090612" cy="530225"/>
          </a:xfrm>
          <a:prstGeom prst="ellipse">
            <a:avLst/>
          </a:prstGeom>
          <a:solidFill>
            <a:srgbClr val="DDDDD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Rectangle 59"/>
          <p:cNvSpPr>
            <a:spLocks noChangeArrowheads="1"/>
          </p:cNvSpPr>
          <p:nvPr/>
        </p:nvSpPr>
        <p:spPr bwMode="auto">
          <a:xfrm>
            <a:off x="7889875" y="5546725"/>
            <a:ext cx="1065213" cy="192088"/>
          </a:xfrm>
          <a:prstGeom prst="rect">
            <a:avLst/>
          </a:prstGeom>
          <a:solidFill>
            <a:srgbClr val="990033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3" name="Oval 60"/>
          <p:cNvSpPr>
            <a:spLocks noChangeArrowheads="1"/>
          </p:cNvSpPr>
          <p:nvPr/>
        </p:nvSpPr>
        <p:spPr bwMode="auto">
          <a:xfrm>
            <a:off x="7437438" y="2344738"/>
            <a:ext cx="306387" cy="15716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44" name="Oval 61"/>
          <p:cNvSpPr>
            <a:spLocks noChangeArrowheads="1"/>
          </p:cNvSpPr>
          <p:nvPr/>
        </p:nvSpPr>
        <p:spPr bwMode="auto">
          <a:xfrm>
            <a:off x="7110413" y="2344738"/>
            <a:ext cx="303212" cy="15716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45" name="AutoShape 62"/>
          <p:cNvSpPr>
            <a:spLocks noChangeArrowheads="1"/>
          </p:cNvSpPr>
          <p:nvPr/>
        </p:nvSpPr>
        <p:spPr bwMode="auto">
          <a:xfrm>
            <a:off x="342900" y="2093913"/>
            <a:ext cx="8609013" cy="333375"/>
          </a:xfrm>
          <a:prstGeom prst="rightArrow">
            <a:avLst>
              <a:gd name="adj1" fmla="val 50000"/>
              <a:gd name="adj2" fmla="val 139879"/>
            </a:avLst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9850" tIns="36512" rIns="69850" bIns="36512" anchor="ctr"/>
          <a:lstStyle/>
          <a:p>
            <a:pPr algn="ctr">
              <a:spcBef>
                <a:spcPct val="0"/>
              </a:spcBef>
            </a:pPr>
            <a:r>
              <a:rPr lang="en-US" sz="1000" dirty="0">
                <a:solidFill>
                  <a:srgbClr val="990033"/>
                </a:solidFill>
                <a:latin typeface="Arial" charset="0"/>
              </a:rPr>
              <a:t>PRODUCT FLOW</a:t>
            </a:r>
            <a:endParaRPr lang="en-US" sz="1000" b="0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446" name="Oval 63"/>
          <p:cNvSpPr>
            <a:spLocks noChangeArrowheads="1"/>
          </p:cNvSpPr>
          <p:nvPr/>
        </p:nvSpPr>
        <p:spPr bwMode="auto">
          <a:xfrm>
            <a:off x="2511425" y="2220913"/>
            <a:ext cx="1466850" cy="3587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Production</a:t>
            </a:r>
          </a:p>
        </p:txBody>
      </p:sp>
      <p:sp>
        <p:nvSpPr>
          <p:cNvPr id="16447" name="Oval 64"/>
          <p:cNvSpPr>
            <a:spLocks noChangeArrowheads="1"/>
          </p:cNvSpPr>
          <p:nvPr/>
        </p:nvSpPr>
        <p:spPr bwMode="auto">
          <a:xfrm>
            <a:off x="5187950" y="2230438"/>
            <a:ext cx="1463675" cy="35401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Finance</a:t>
            </a:r>
          </a:p>
        </p:txBody>
      </p:sp>
      <p:sp>
        <p:nvSpPr>
          <p:cNvPr id="16448" name="Rectangle 65"/>
          <p:cNvSpPr>
            <a:spLocks noChangeAspect="1" noChangeArrowheads="1"/>
          </p:cNvSpPr>
          <p:nvPr/>
        </p:nvSpPr>
        <p:spPr bwMode="auto">
          <a:xfrm>
            <a:off x="3946525" y="1458913"/>
            <a:ext cx="1243013" cy="2571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Manufacturer</a:t>
            </a:r>
          </a:p>
        </p:txBody>
      </p:sp>
      <p:sp>
        <p:nvSpPr>
          <p:cNvPr id="16449" name="Oval 66"/>
          <p:cNvSpPr>
            <a:spLocks noChangeAspect="1" noChangeArrowheads="1"/>
          </p:cNvSpPr>
          <p:nvPr/>
        </p:nvSpPr>
        <p:spPr bwMode="auto">
          <a:xfrm>
            <a:off x="406400" y="919163"/>
            <a:ext cx="8328025" cy="333375"/>
          </a:xfrm>
          <a:prstGeom prst="ellipse">
            <a:avLst/>
          </a:prstGeom>
          <a:solidFill>
            <a:srgbClr val="EAEAEA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Information Flow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450" name="Rectangle 67"/>
          <p:cNvSpPr>
            <a:spLocks noChangeArrowheads="1"/>
          </p:cNvSpPr>
          <p:nvPr/>
        </p:nvSpPr>
        <p:spPr bwMode="auto">
          <a:xfrm>
            <a:off x="344488" y="2851150"/>
            <a:ext cx="8620125" cy="274638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CUSTOMER RELATIONSHIP MANAGEMENT</a:t>
            </a:r>
          </a:p>
        </p:txBody>
      </p:sp>
      <p:sp>
        <p:nvSpPr>
          <p:cNvPr id="16451" name="Rectangle 68"/>
          <p:cNvSpPr>
            <a:spLocks noChangeArrowheads="1"/>
          </p:cNvSpPr>
          <p:nvPr/>
        </p:nvSpPr>
        <p:spPr bwMode="auto">
          <a:xfrm>
            <a:off x="314326" y="3562349"/>
            <a:ext cx="8620125" cy="274638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CUSTOMER SERVICE MANAGEMENT</a:t>
            </a:r>
          </a:p>
        </p:txBody>
      </p:sp>
      <p:sp>
        <p:nvSpPr>
          <p:cNvPr id="16452" name="Rectangle 69"/>
          <p:cNvSpPr>
            <a:spLocks noChangeArrowheads="1"/>
          </p:cNvSpPr>
          <p:nvPr/>
        </p:nvSpPr>
        <p:spPr bwMode="auto">
          <a:xfrm>
            <a:off x="344488" y="3930650"/>
            <a:ext cx="8620125" cy="274637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DEMAND MANAGEMENT</a:t>
            </a:r>
          </a:p>
        </p:txBody>
      </p:sp>
      <p:sp>
        <p:nvSpPr>
          <p:cNvPr id="16453" name="Rectangle 70"/>
          <p:cNvSpPr>
            <a:spLocks noChangeArrowheads="1"/>
          </p:cNvSpPr>
          <p:nvPr/>
        </p:nvSpPr>
        <p:spPr bwMode="auto">
          <a:xfrm>
            <a:off x="344488" y="4305300"/>
            <a:ext cx="8620125" cy="274637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ORDER FULFILLMENT</a:t>
            </a:r>
          </a:p>
        </p:txBody>
      </p:sp>
      <p:sp>
        <p:nvSpPr>
          <p:cNvPr id="16454" name="Rectangle 71"/>
          <p:cNvSpPr>
            <a:spLocks noChangeArrowheads="1"/>
          </p:cNvSpPr>
          <p:nvPr/>
        </p:nvSpPr>
        <p:spPr bwMode="auto">
          <a:xfrm>
            <a:off x="344488" y="4678362"/>
            <a:ext cx="8620125" cy="274638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MANUFACTURING FLOW MANAGEMENT</a:t>
            </a:r>
          </a:p>
        </p:txBody>
      </p:sp>
      <p:sp>
        <p:nvSpPr>
          <p:cNvPr id="16455" name="Rectangle 72"/>
          <p:cNvSpPr>
            <a:spLocks noChangeArrowheads="1"/>
          </p:cNvSpPr>
          <p:nvPr/>
        </p:nvSpPr>
        <p:spPr bwMode="auto">
          <a:xfrm>
            <a:off x="331788" y="3197225"/>
            <a:ext cx="8620125" cy="274638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SUPPLIER RELATIONSHIP MANAGEMENT</a:t>
            </a:r>
          </a:p>
        </p:txBody>
      </p:sp>
      <p:sp>
        <p:nvSpPr>
          <p:cNvPr id="16456" name="Rectangle 73"/>
          <p:cNvSpPr>
            <a:spLocks noChangeArrowheads="1"/>
          </p:cNvSpPr>
          <p:nvPr/>
        </p:nvSpPr>
        <p:spPr bwMode="auto">
          <a:xfrm>
            <a:off x="344488" y="5070475"/>
            <a:ext cx="8620125" cy="274638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PRODUCT DEVELOPMENT AND COMMERCIALIZATION</a:t>
            </a:r>
          </a:p>
        </p:txBody>
      </p:sp>
      <p:sp>
        <p:nvSpPr>
          <p:cNvPr id="16457" name="Rectangle 74"/>
          <p:cNvSpPr>
            <a:spLocks noChangeArrowheads="1"/>
          </p:cNvSpPr>
          <p:nvPr/>
        </p:nvSpPr>
        <p:spPr bwMode="auto">
          <a:xfrm>
            <a:off x="344488" y="5446713"/>
            <a:ext cx="8620125" cy="274637"/>
          </a:xfrm>
          <a:prstGeom prst="rect">
            <a:avLst/>
          </a:prstGeom>
          <a:solidFill>
            <a:srgbClr val="990033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RETURNS MANAGEMENT</a:t>
            </a:r>
          </a:p>
        </p:txBody>
      </p:sp>
      <p:sp>
        <p:nvSpPr>
          <p:cNvPr id="16458" name="Rectangle 75"/>
          <p:cNvSpPr>
            <a:spLocks noChangeArrowheads="1"/>
          </p:cNvSpPr>
          <p:nvPr/>
        </p:nvSpPr>
        <p:spPr bwMode="auto">
          <a:xfrm>
            <a:off x="228600" y="193675"/>
            <a:ext cx="822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400" dirty="0">
                <a:solidFill>
                  <a:schemeClr val="bg1"/>
                </a:solidFill>
                <a:latin typeface="Arial" charset="0"/>
              </a:rPr>
              <a:t>A Process View of SCM</a:t>
            </a:r>
          </a:p>
        </p:txBody>
      </p:sp>
      <p:sp>
        <p:nvSpPr>
          <p:cNvPr id="16459" name="Text Box 76"/>
          <p:cNvSpPr txBox="1">
            <a:spLocks noChangeArrowheads="1"/>
          </p:cNvSpPr>
          <p:nvPr/>
        </p:nvSpPr>
        <p:spPr bwMode="auto">
          <a:xfrm>
            <a:off x="53543" y="6604001"/>
            <a:ext cx="60912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b="0" dirty="0">
                <a:solidFill>
                  <a:schemeClr val="tx1"/>
                </a:solidFill>
                <a:latin typeface="Arial" charset="0"/>
              </a:rPr>
              <a:t>©  Supply Chain Management Institute.  Source: </a:t>
            </a:r>
            <a:r>
              <a:rPr lang="en-US" sz="900" b="0" i="1" dirty="0">
                <a:solidFill>
                  <a:schemeClr val="tx1"/>
                </a:solidFill>
                <a:latin typeface="Arial" charset="0"/>
              </a:rPr>
              <a:t>Supply Chain Management: Processes, Partnerships, Performance</a:t>
            </a:r>
            <a:r>
              <a:rPr lang="en-US" sz="9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8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1447799"/>
            <a:ext cx="9144000" cy="5257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1660525" y="5933916"/>
            <a:ext cx="5715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latin typeface="Arial"/>
                <a:ea typeface="ＭＳ Ｐゴシック" charset="0"/>
                <a:cs typeface="Arial"/>
              </a:rPr>
              <a:t>Supply Chain Performance = Increase in Profit for A, B, C, and D</a:t>
            </a: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blackWhite">
          <a:xfrm>
            <a:off x="2425700" y="2057400"/>
            <a:ext cx="1676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>
                <a:latin typeface="Arial"/>
                <a:ea typeface="ＭＳ Ｐゴシック" charset="0"/>
                <a:cs typeface="Arial"/>
              </a:rPr>
              <a:t>Manufacturer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"/>
                <a:ea typeface="ＭＳ Ｐゴシック" charset="0"/>
                <a:cs typeface="Arial"/>
              </a:rPr>
              <a:t>(C)</a:t>
            </a:r>
            <a:endParaRPr lang="en-US" sz="18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blackWhite">
          <a:xfrm>
            <a:off x="7429500" y="2057400"/>
            <a:ext cx="152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>
                <a:latin typeface="Arial"/>
                <a:ea typeface="ＭＳ Ｐゴシック" charset="0"/>
                <a:cs typeface="Arial"/>
              </a:rPr>
              <a:t>Retailer/</a:t>
            </a:r>
          </a:p>
          <a:p>
            <a:pPr algn="ctr" eaLnBrk="1" hangingPunct="1">
              <a:defRPr/>
            </a:pPr>
            <a:r>
              <a:rPr lang="en-US" sz="1800" b="1" dirty="0">
                <a:latin typeface="Arial"/>
                <a:ea typeface="ＭＳ Ｐゴシック" charset="0"/>
                <a:cs typeface="Arial"/>
              </a:rPr>
              <a:t>End User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"/>
                <a:ea typeface="ＭＳ Ｐゴシック" charset="0"/>
                <a:cs typeface="Arial"/>
              </a:rPr>
              <a:t>(A)</a:t>
            </a:r>
            <a:endParaRPr lang="en-US" sz="18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blackWhite">
          <a:xfrm>
            <a:off x="4889500" y="2057400"/>
            <a:ext cx="17526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>
                <a:latin typeface="Arial"/>
                <a:ea typeface="ＭＳ Ｐゴシック" charset="0"/>
                <a:cs typeface="Arial"/>
              </a:rPr>
              <a:t>Wholesaler/</a:t>
            </a:r>
          </a:p>
          <a:p>
            <a:pPr algn="ctr" eaLnBrk="1" hangingPunct="1">
              <a:defRPr/>
            </a:pPr>
            <a:r>
              <a:rPr lang="en-US" sz="1800" b="1" dirty="0">
                <a:latin typeface="Arial"/>
                <a:ea typeface="ＭＳ Ｐゴシック" charset="0"/>
                <a:cs typeface="Arial"/>
              </a:rPr>
              <a:t>Distributor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"/>
                <a:ea typeface="ＭＳ Ｐゴシック" charset="0"/>
                <a:cs typeface="Arial"/>
              </a:rPr>
              <a:t>(B)</a:t>
            </a:r>
            <a:endParaRPr lang="en-US" sz="18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4605168" y="3429000"/>
            <a:ext cx="1151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P&amp;L for</a:t>
            </a:r>
          </a:p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C as supplier</a:t>
            </a:r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7605344" y="3429000"/>
            <a:ext cx="1151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P&amp;L for</a:t>
            </a:r>
          </a:p>
          <a:p>
            <a:pPr algn="ctr" eaLnBrk="1" hangingPunct="1"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B as supplier</a:t>
            </a:r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7735032" y="4267200"/>
            <a:ext cx="1048685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Revenue</a:t>
            </a:r>
          </a:p>
          <a:p>
            <a:pPr eaLnBrk="1" hangingPunct="1">
              <a:lnSpc>
                <a:spcPct val="115000"/>
              </a:lnSpc>
              <a:buFontTx/>
              <a:buChar char="-"/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Cost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Profit</a:t>
            </a:r>
          </a:p>
        </p:txBody>
      </p:sp>
      <p:sp>
        <p:nvSpPr>
          <p:cNvPr id="328715" name="AutoShape 11"/>
          <p:cNvSpPr>
            <a:spLocks noChangeArrowheads="1"/>
          </p:cNvSpPr>
          <p:nvPr/>
        </p:nvSpPr>
        <p:spPr bwMode="auto">
          <a:xfrm>
            <a:off x="4968875" y="3886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16" name="AutoShape 12"/>
          <p:cNvSpPr>
            <a:spLocks noChangeArrowheads="1"/>
          </p:cNvSpPr>
          <p:nvPr/>
        </p:nvSpPr>
        <p:spPr bwMode="auto">
          <a:xfrm>
            <a:off x="8056683" y="3886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4664075" y="4289425"/>
            <a:ext cx="1039813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Revenue</a:t>
            </a:r>
          </a:p>
          <a:p>
            <a:pPr eaLnBrk="1" hangingPunct="1">
              <a:lnSpc>
                <a:spcPct val="115000"/>
              </a:lnSpc>
              <a:buFontTx/>
              <a:buChar char="-"/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Cost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Profit </a:t>
            </a:r>
          </a:p>
        </p:txBody>
      </p:sp>
      <p:sp>
        <p:nvSpPr>
          <p:cNvPr id="328718" name="Rectangle 14"/>
          <p:cNvSpPr>
            <a:spLocks noChangeArrowheads="1"/>
          </p:cNvSpPr>
          <p:nvPr/>
        </p:nvSpPr>
        <p:spPr bwMode="blackWhite">
          <a:xfrm>
            <a:off x="114300" y="2057400"/>
            <a:ext cx="152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>
                <a:latin typeface="Arial"/>
                <a:ea typeface="ＭＳ Ｐゴシック" charset="0"/>
                <a:cs typeface="Arial"/>
              </a:rPr>
              <a:t>Supplier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"/>
                <a:ea typeface="ＭＳ Ｐゴシック" charset="0"/>
                <a:cs typeface="Arial"/>
              </a:rPr>
              <a:t>(D)</a:t>
            </a:r>
            <a:endParaRPr lang="en-US" sz="18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5854017" y="3430588"/>
            <a:ext cx="1252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P&amp;L for</a:t>
            </a:r>
          </a:p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A as customer</a:t>
            </a: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5981700" y="4267200"/>
            <a:ext cx="1039813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Revenue</a:t>
            </a:r>
          </a:p>
          <a:p>
            <a:pPr eaLnBrk="1" hangingPunct="1">
              <a:lnSpc>
                <a:spcPct val="115000"/>
              </a:lnSpc>
              <a:buFontTx/>
              <a:buChar char="-"/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Cost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Profit</a:t>
            </a:r>
          </a:p>
        </p:txBody>
      </p:sp>
      <p:sp>
        <p:nvSpPr>
          <p:cNvPr id="328721" name="AutoShape 17"/>
          <p:cNvSpPr>
            <a:spLocks noChangeArrowheads="1"/>
          </p:cNvSpPr>
          <p:nvPr/>
        </p:nvSpPr>
        <p:spPr bwMode="auto">
          <a:xfrm>
            <a:off x="6362700" y="3886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3385526" y="3429000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P&amp;L for</a:t>
            </a:r>
          </a:p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B as customer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3395663" y="4267200"/>
            <a:ext cx="1048685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Revenue</a:t>
            </a:r>
          </a:p>
          <a:p>
            <a:pPr eaLnBrk="1" hangingPunct="1">
              <a:lnSpc>
                <a:spcPct val="115000"/>
              </a:lnSpc>
              <a:buFontTx/>
              <a:buChar char="-"/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Cost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Profit</a:t>
            </a:r>
          </a:p>
        </p:txBody>
      </p:sp>
      <p:sp>
        <p:nvSpPr>
          <p:cNvPr id="328724" name="AutoShape 20"/>
          <p:cNvSpPr>
            <a:spLocks noChangeArrowheads="1"/>
          </p:cNvSpPr>
          <p:nvPr/>
        </p:nvSpPr>
        <p:spPr bwMode="auto">
          <a:xfrm>
            <a:off x="3852863" y="3886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198582" y="3429000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P&amp;L for</a:t>
            </a:r>
          </a:p>
          <a:p>
            <a:pPr algn="ctr" eaLnBrk="1" hangingPunct="1"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C as customer</a:t>
            </a: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265869" y="4267200"/>
            <a:ext cx="1048685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Revenue</a:t>
            </a:r>
          </a:p>
          <a:p>
            <a:pPr eaLnBrk="1" hangingPunct="1">
              <a:lnSpc>
                <a:spcPct val="115000"/>
              </a:lnSpc>
              <a:buFontTx/>
              <a:buChar char="-"/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Cost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1200" b="1" dirty="0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 dirty="0">
                <a:latin typeface="Arial"/>
                <a:ea typeface="ＭＳ Ｐゴシック" charset="0"/>
                <a:cs typeface="Arial"/>
              </a:rPr>
              <a:t> Profit</a:t>
            </a:r>
          </a:p>
        </p:txBody>
      </p:sp>
      <p:sp>
        <p:nvSpPr>
          <p:cNvPr id="328727" name="AutoShape 23"/>
          <p:cNvSpPr>
            <a:spLocks noChangeArrowheads="1"/>
          </p:cNvSpPr>
          <p:nvPr/>
        </p:nvSpPr>
        <p:spPr bwMode="auto">
          <a:xfrm>
            <a:off x="646869" y="3886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1831176" y="3429000"/>
            <a:ext cx="146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Total Cost Report</a:t>
            </a:r>
          </a:p>
          <a:p>
            <a:pPr algn="ctr"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for D as supplier</a:t>
            </a:r>
          </a:p>
        </p:txBody>
      </p:sp>
      <p:sp>
        <p:nvSpPr>
          <p:cNvPr id="328729" name="AutoShape 25"/>
          <p:cNvSpPr>
            <a:spLocks noChangeArrowheads="1"/>
          </p:cNvSpPr>
          <p:nvPr/>
        </p:nvSpPr>
        <p:spPr bwMode="auto">
          <a:xfrm>
            <a:off x="2400300" y="3886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30" name="Text Box 26"/>
          <p:cNvSpPr txBox="1">
            <a:spLocks noChangeArrowheads="1"/>
          </p:cNvSpPr>
          <p:nvPr/>
        </p:nvSpPr>
        <p:spPr bwMode="auto">
          <a:xfrm>
            <a:off x="1714500" y="4289425"/>
            <a:ext cx="1582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>
                <a:latin typeface="Arial"/>
                <a:ea typeface="ＭＳ Ｐゴシック" charset="0"/>
                <a:cs typeface="Arial"/>
              </a:rPr>
              <a:t>  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Cost =  </a:t>
            </a:r>
            <a:r>
              <a:rPr lang="en-US" sz="1200" b="1">
                <a:latin typeface="Arial"/>
                <a:ea typeface="ＭＳ Ｐゴシック" charset="0"/>
                <a:cs typeface="Arial"/>
                <a:sym typeface="Symbol" charset="0"/>
              </a:rPr>
              <a:t></a:t>
            </a:r>
            <a:r>
              <a:rPr lang="en-US" sz="1200" b="1">
                <a:latin typeface="Arial"/>
                <a:ea typeface="ＭＳ Ｐゴシック" charset="0"/>
                <a:cs typeface="Arial"/>
              </a:rPr>
              <a:t> Profit </a:t>
            </a:r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7717852" y="47466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>
            <a:off x="6057900" y="47466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33" name="Line 29"/>
          <p:cNvSpPr>
            <a:spLocks noChangeShapeType="1"/>
          </p:cNvSpPr>
          <p:nvPr/>
        </p:nvSpPr>
        <p:spPr bwMode="auto">
          <a:xfrm>
            <a:off x="4740275" y="47466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34" name="Line 30"/>
          <p:cNvSpPr>
            <a:spLocks noChangeShapeType="1"/>
          </p:cNvSpPr>
          <p:nvPr/>
        </p:nvSpPr>
        <p:spPr bwMode="auto">
          <a:xfrm>
            <a:off x="3395663" y="47466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8735" name="Line 31"/>
          <p:cNvSpPr>
            <a:spLocks noChangeShapeType="1"/>
          </p:cNvSpPr>
          <p:nvPr/>
        </p:nvSpPr>
        <p:spPr bwMode="auto">
          <a:xfrm>
            <a:off x="265869" y="47466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328736" name="AutoShape 32"/>
          <p:cNvCxnSpPr>
            <a:cxnSpLocks noChangeShapeType="1"/>
          </p:cNvCxnSpPr>
          <p:nvPr/>
        </p:nvCxnSpPr>
        <p:spPr bwMode="auto">
          <a:xfrm>
            <a:off x="-76200" y="3848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8737" name="AutoShape 33"/>
          <p:cNvCxnSpPr>
            <a:cxnSpLocks noChangeShapeType="1"/>
          </p:cNvCxnSpPr>
          <p:nvPr/>
        </p:nvCxnSpPr>
        <p:spPr bwMode="auto">
          <a:xfrm>
            <a:off x="-76200" y="3848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8738" name="AutoShape 34"/>
          <p:cNvCxnSpPr>
            <a:cxnSpLocks noChangeShapeType="1"/>
            <a:stCxn id="328726" idx="2"/>
            <a:endCxn id="328706" idx="0"/>
          </p:cNvCxnSpPr>
          <p:nvPr/>
        </p:nvCxnSpPr>
        <p:spPr bwMode="auto">
          <a:xfrm rot="16200000" flipH="1">
            <a:off x="2185475" y="3601366"/>
            <a:ext cx="937286" cy="37278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8739" name="AutoShape 35"/>
          <p:cNvCxnSpPr>
            <a:cxnSpLocks noChangeShapeType="1"/>
            <a:stCxn id="328723" idx="2"/>
            <a:endCxn id="328706" idx="0"/>
          </p:cNvCxnSpPr>
          <p:nvPr/>
        </p:nvCxnSpPr>
        <p:spPr bwMode="auto">
          <a:xfrm rot="16200000" flipH="1">
            <a:off x="3750372" y="5166263"/>
            <a:ext cx="937286" cy="59801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8740" name="AutoShape 36"/>
          <p:cNvCxnSpPr>
            <a:cxnSpLocks noChangeShapeType="1"/>
            <a:stCxn id="328720" idx="2"/>
            <a:endCxn id="328706" idx="0"/>
          </p:cNvCxnSpPr>
          <p:nvPr/>
        </p:nvCxnSpPr>
        <p:spPr bwMode="auto">
          <a:xfrm rot="5400000">
            <a:off x="5041173" y="4473482"/>
            <a:ext cx="937286" cy="198358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8741" name="AutoShape 37"/>
          <p:cNvCxnSpPr>
            <a:cxnSpLocks noChangeShapeType="1"/>
            <a:stCxn id="328714" idx="2"/>
            <a:endCxn id="328706" idx="0"/>
          </p:cNvCxnSpPr>
          <p:nvPr/>
        </p:nvCxnSpPr>
        <p:spPr bwMode="auto">
          <a:xfrm rot="5400000">
            <a:off x="5920057" y="3594598"/>
            <a:ext cx="937286" cy="37413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8742" name="Freeform 38"/>
          <p:cNvSpPr>
            <a:spLocks/>
          </p:cNvSpPr>
          <p:nvPr/>
        </p:nvSpPr>
        <p:spPr bwMode="auto">
          <a:xfrm>
            <a:off x="783194" y="5028412"/>
            <a:ext cx="12700" cy="453134"/>
          </a:xfrm>
          <a:custGeom>
            <a:avLst/>
            <a:gdLst>
              <a:gd name="T0" fmla="*/ 12700 w 8"/>
              <a:gd name="T1" fmla="*/ 0 h 320"/>
              <a:gd name="T2" fmla="*/ 0 w 8"/>
              <a:gd name="T3" fmla="*/ 508000 h 3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320">
                <a:moveTo>
                  <a:pt x="8" y="0"/>
                </a:moveTo>
                <a:lnTo>
                  <a:pt x="0" y="3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28743" name="Freeform 39"/>
          <p:cNvSpPr>
            <a:spLocks/>
          </p:cNvSpPr>
          <p:nvPr/>
        </p:nvSpPr>
        <p:spPr bwMode="auto">
          <a:xfrm>
            <a:off x="3914775" y="5029200"/>
            <a:ext cx="1588" cy="406400"/>
          </a:xfrm>
          <a:custGeom>
            <a:avLst/>
            <a:gdLst>
              <a:gd name="T0" fmla="*/ 0 w 1"/>
              <a:gd name="T1" fmla="*/ 0 h 256"/>
              <a:gd name="T2" fmla="*/ 0 w 1"/>
              <a:gd name="T3" fmla="*/ 406400 h 2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256">
                <a:moveTo>
                  <a:pt x="0" y="0"/>
                </a:moveTo>
                <a:lnTo>
                  <a:pt x="0" y="2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28744" name="Freeform 40"/>
          <p:cNvSpPr>
            <a:spLocks/>
          </p:cNvSpPr>
          <p:nvPr/>
        </p:nvSpPr>
        <p:spPr bwMode="auto">
          <a:xfrm>
            <a:off x="6492875" y="5014913"/>
            <a:ext cx="14288" cy="463550"/>
          </a:xfrm>
          <a:custGeom>
            <a:avLst/>
            <a:gdLst>
              <a:gd name="T0" fmla="*/ 14288 w 9"/>
              <a:gd name="T1" fmla="*/ 0 h 292"/>
              <a:gd name="T2" fmla="*/ 0 w 9"/>
              <a:gd name="T3" fmla="*/ 463550 h 2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" h="292">
                <a:moveTo>
                  <a:pt x="9" y="0"/>
                </a:moveTo>
                <a:lnTo>
                  <a:pt x="0" y="2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28745" name="Freeform 41"/>
          <p:cNvSpPr>
            <a:spLocks/>
          </p:cNvSpPr>
          <p:nvPr/>
        </p:nvSpPr>
        <p:spPr bwMode="auto">
          <a:xfrm>
            <a:off x="8252557" y="5000625"/>
            <a:ext cx="1588" cy="477838"/>
          </a:xfrm>
          <a:custGeom>
            <a:avLst/>
            <a:gdLst>
              <a:gd name="T0" fmla="*/ 0 w 1"/>
              <a:gd name="T1" fmla="*/ 0 h 301"/>
              <a:gd name="T2" fmla="*/ 0 w 1"/>
              <a:gd name="T3" fmla="*/ 477838 h 3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301">
                <a:moveTo>
                  <a:pt x="0" y="0"/>
                </a:moveTo>
                <a:lnTo>
                  <a:pt x="0" y="30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28747" name="AutoShape 43"/>
          <p:cNvSpPr>
            <a:spLocks noChangeArrowheads="1"/>
          </p:cNvSpPr>
          <p:nvPr/>
        </p:nvSpPr>
        <p:spPr bwMode="blackWhite">
          <a:xfrm flipH="1">
            <a:off x="6210300" y="2743200"/>
            <a:ext cx="1676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SRM</a:t>
            </a:r>
          </a:p>
        </p:txBody>
      </p:sp>
      <p:sp>
        <p:nvSpPr>
          <p:cNvPr id="328748" name="AutoShape 44"/>
          <p:cNvSpPr>
            <a:spLocks noChangeArrowheads="1"/>
          </p:cNvSpPr>
          <p:nvPr/>
        </p:nvSpPr>
        <p:spPr bwMode="blackWhite">
          <a:xfrm flipH="1">
            <a:off x="3657600" y="2743200"/>
            <a:ext cx="17526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SRM</a:t>
            </a:r>
          </a:p>
        </p:txBody>
      </p:sp>
      <p:sp>
        <p:nvSpPr>
          <p:cNvPr id="328749" name="AutoShape 45"/>
          <p:cNvSpPr>
            <a:spLocks noChangeArrowheads="1"/>
          </p:cNvSpPr>
          <p:nvPr/>
        </p:nvSpPr>
        <p:spPr bwMode="blackWhite">
          <a:xfrm flipH="1">
            <a:off x="1181100" y="2743200"/>
            <a:ext cx="1676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SRM</a:t>
            </a:r>
          </a:p>
        </p:txBody>
      </p:sp>
      <p:sp>
        <p:nvSpPr>
          <p:cNvPr id="50" name="AutoShape 17"/>
          <p:cNvSpPr>
            <a:spLocks noChangeArrowheads="1"/>
          </p:cNvSpPr>
          <p:nvPr/>
        </p:nvSpPr>
        <p:spPr bwMode="blackWhite">
          <a:xfrm>
            <a:off x="1333500" y="1676400"/>
            <a:ext cx="16002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CRM</a:t>
            </a:r>
          </a:p>
        </p:txBody>
      </p:sp>
      <p:sp>
        <p:nvSpPr>
          <p:cNvPr id="51" name="AutoShape 18"/>
          <p:cNvSpPr>
            <a:spLocks noChangeArrowheads="1"/>
          </p:cNvSpPr>
          <p:nvPr/>
        </p:nvSpPr>
        <p:spPr bwMode="blackWhite">
          <a:xfrm>
            <a:off x="3695700" y="1676400"/>
            <a:ext cx="16002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CRM</a:t>
            </a:r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blackWhite">
          <a:xfrm>
            <a:off x="6286500" y="1676400"/>
            <a:ext cx="16002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CRM</a:t>
            </a:r>
          </a:p>
        </p:txBody>
      </p:sp>
      <p:sp>
        <p:nvSpPr>
          <p:cNvPr id="56" name="Rectangle 122"/>
          <p:cNvSpPr>
            <a:spLocks noChangeArrowheads="1"/>
          </p:cNvSpPr>
          <p:nvPr/>
        </p:nvSpPr>
        <p:spPr bwMode="auto">
          <a:xfrm>
            <a:off x="0" y="6611779"/>
            <a:ext cx="822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latin typeface="Arial"/>
                <a:cs typeface="Arial"/>
              </a:rPr>
              <a:t>Source:  Lambert, Douglas M., </a:t>
            </a:r>
            <a:r>
              <a:rPr lang="en-US" sz="1000" b="0" i="1" dirty="0">
                <a:latin typeface="Arial"/>
                <a:cs typeface="Arial"/>
              </a:rPr>
              <a:t>Supply Chain Management:  Processes, Partnerships, Performance</a:t>
            </a:r>
            <a:r>
              <a:rPr lang="en-US" sz="1000" b="0" dirty="0">
                <a:latin typeface="Arial"/>
                <a:cs typeface="Arial"/>
              </a:rPr>
              <a:t>,  </a:t>
            </a:r>
            <a:r>
              <a:rPr lang="en-US" sz="1000" b="0" dirty="0" smtClean="0">
                <a:latin typeface="Arial"/>
                <a:cs typeface="Arial"/>
              </a:rPr>
              <a:t>4</a:t>
            </a:r>
            <a:r>
              <a:rPr lang="en-US" sz="1000" baseline="30000" dirty="0" smtClean="0">
                <a:latin typeface="Arial"/>
                <a:cs typeface="Arial"/>
              </a:rPr>
              <a:t>th</a:t>
            </a:r>
            <a:r>
              <a:rPr lang="en-US" sz="1000" b="0" dirty="0" smtClean="0">
                <a:latin typeface="Arial"/>
                <a:cs typeface="Arial"/>
              </a:rPr>
              <a:t>  </a:t>
            </a:r>
            <a:r>
              <a:rPr lang="en-US" sz="1000" b="0" dirty="0">
                <a:latin typeface="Arial"/>
                <a:cs typeface="Arial"/>
              </a:rPr>
              <a:t>Edition (</a:t>
            </a:r>
            <a:r>
              <a:rPr lang="en-US" sz="1000" b="0" dirty="0" smtClean="0">
                <a:latin typeface="Arial"/>
                <a:cs typeface="Arial"/>
              </a:rPr>
              <a:t>2012) </a:t>
            </a:r>
            <a:r>
              <a:rPr lang="en-US" sz="1000" b="0" dirty="0">
                <a:latin typeface="Arial"/>
                <a:cs typeface="Arial"/>
              </a:rPr>
              <a:t>SCMI, Sarasota, FL.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-4572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An Economic Theory of Supply Chain Management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594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/>
      <p:bldP spid="328712" grpId="0"/>
      <p:bldP spid="328713" grpId="0"/>
      <p:bldP spid="328714" grpId="0"/>
      <p:bldP spid="328715" grpId="0" animBg="1"/>
      <p:bldP spid="328716" grpId="0" animBg="1"/>
      <p:bldP spid="328717" grpId="0"/>
      <p:bldP spid="328719" grpId="0"/>
      <p:bldP spid="328720" grpId="0"/>
      <p:bldP spid="328721" grpId="0" animBg="1"/>
      <p:bldP spid="328722" grpId="0"/>
      <p:bldP spid="328723" grpId="0"/>
      <p:bldP spid="328724" grpId="0" animBg="1"/>
      <p:bldP spid="328725" grpId="0"/>
      <p:bldP spid="328726" grpId="0"/>
      <p:bldP spid="328727" grpId="0" animBg="1"/>
      <p:bldP spid="328728" grpId="0"/>
      <p:bldP spid="328729" grpId="0" animBg="1"/>
      <p:bldP spid="328730" grpId="0"/>
      <p:bldP spid="328731" grpId="0" animBg="1"/>
      <p:bldP spid="328732" grpId="0" animBg="1"/>
      <p:bldP spid="328733" grpId="0" animBg="1"/>
      <p:bldP spid="328734" grpId="0" animBg="1"/>
      <p:bldP spid="328735" grpId="0" animBg="1"/>
      <p:bldP spid="328742" grpId="0" animBg="1"/>
      <p:bldP spid="328743" grpId="0" animBg="1"/>
      <p:bldP spid="328744" grpId="0" animBg="1"/>
      <p:bldP spid="3287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Supply Chain 1.0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date, our supply chains have focused on: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u="sng" dirty="0" smtClean="0"/>
              <a:t>physical flows of inventory</a:t>
            </a:r>
          </a:p>
          <a:p>
            <a:r>
              <a:rPr lang="en-US" u="sng" dirty="0" smtClean="0"/>
              <a:t>one-way flow of materials</a:t>
            </a:r>
          </a:p>
          <a:p>
            <a:r>
              <a:rPr lang="en-US" u="sng" dirty="0" smtClean="0"/>
              <a:t>economics</a:t>
            </a:r>
          </a:p>
          <a:p>
            <a:r>
              <a:rPr lang="en-US" u="sng" dirty="0" smtClean="0"/>
              <a:t>tier-1 relationships </a:t>
            </a:r>
            <a:r>
              <a:rPr lang="en-US" dirty="0" smtClean="0"/>
              <a:t>up &amp; downstream</a:t>
            </a:r>
          </a:p>
          <a:p>
            <a:r>
              <a:rPr lang="en-US" u="sng" dirty="0" smtClean="0"/>
              <a:t>single lifecycle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2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47799"/>
            <a:ext cx="9144000" cy="464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7362"/>
            <a:ext cx="9296400" cy="6556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Taking a Broader Look at Supply Chains </a:t>
            </a:r>
            <a:br>
              <a:rPr lang="en-US" sz="3600" dirty="0" smtClean="0"/>
            </a:br>
            <a:r>
              <a:rPr lang="en-US" sz="3600" dirty="0" smtClean="0"/>
              <a:t>and their Risks:  Sustainable Development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52601"/>
            <a:ext cx="8382000" cy="15240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Sustainable Development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“to meet the needs of the present without compromising the ability of future generations to meet their own needs”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69157" y="2706968"/>
            <a:ext cx="2693843" cy="2390797"/>
          </a:xfrm>
          <a:prstGeom prst="ellipse">
            <a:avLst/>
          </a:prstGeom>
          <a:solidFill>
            <a:srgbClr val="FFDA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1400" b="1"/>
          </a:p>
        </p:txBody>
      </p:sp>
      <p:sp>
        <p:nvSpPr>
          <p:cNvPr id="8" name="Oval 7"/>
          <p:cNvSpPr/>
          <p:nvPr/>
        </p:nvSpPr>
        <p:spPr>
          <a:xfrm>
            <a:off x="6553200" y="2743200"/>
            <a:ext cx="1523999" cy="1259167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</a:rPr>
              <a:t>Economic</a:t>
            </a:r>
          </a:p>
        </p:txBody>
      </p:sp>
      <p:sp>
        <p:nvSpPr>
          <p:cNvPr id="7" name="Oval 6"/>
          <p:cNvSpPr/>
          <p:nvPr/>
        </p:nvSpPr>
        <p:spPr>
          <a:xfrm>
            <a:off x="6257370" y="3621367"/>
            <a:ext cx="1438829" cy="1198033"/>
          </a:xfrm>
          <a:prstGeom prst="ellipse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1"/>
                </a:solidFill>
              </a:rPr>
              <a:t>Environ-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1"/>
                </a:solidFill>
              </a:rPr>
              <a:t>mental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3545168"/>
            <a:ext cx="1371600" cy="1274233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</a:rPr>
              <a:t>Societal </a:t>
            </a: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228600" y="35052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2400" dirty="0">
                <a:latin typeface="Arial" pitchFamily="34" charset="0"/>
                <a:cs typeface="Arial" pitchFamily="34" charset="0"/>
              </a:rPr>
              <a:t>In a business context: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Focus on 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triple bottom line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(economic,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environmental,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societal outcomes)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349" name="TextBox 15"/>
          <p:cNvSpPr txBox="1">
            <a:spLocks noChangeArrowheads="1"/>
          </p:cNvSpPr>
          <p:nvPr/>
        </p:nvSpPr>
        <p:spPr bwMode="auto">
          <a:xfrm>
            <a:off x="2362200" y="4800600"/>
            <a:ext cx="350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/>
            <a:r>
              <a:rPr lang="en-US" sz="1200" dirty="0">
                <a:latin typeface="+mj-lt"/>
                <a:cs typeface="Times New Roman" pitchFamily="18" charset="0"/>
              </a:rPr>
              <a:t>[1) UNWCED, 1987; 2</a:t>
            </a:r>
            <a:r>
              <a:rPr lang="en-US" sz="1200" dirty="0" smtClean="0">
                <a:latin typeface="+mj-lt"/>
                <a:cs typeface="Times New Roman" pitchFamily="18" charset="0"/>
              </a:rPr>
              <a:t>) </a:t>
            </a:r>
            <a:r>
              <a:rPr lang="en-US" sz="1200" dirty="0" err="1">
                <a:latin typeface="+mj-lt"/>
                <a:cs typeface="Times New Roman" pitchFamily="18" charset="0"/>
              </a:rPr>
              <a:t>Elkington</a:t>
            </a:r>
            <a:r>
              <a:rPr lang="en-US" sz="1200" dirty="0">
                <a:latin typeface="+mj-lt"/>
                <a:cs typeface="Times New Roman" pitchFamily="18" charset="0"/>
              </a:rPr>
              <a:t>, 1998]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75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799"/>
            <a:ext cx="9144000" cy="457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Sustainable Value-Add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66800" y="1447800"/>
            <a:ext cx="8153400" cy="18288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new paradigm for business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Short-term 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long-term emphasis </a:t>
            </a:r>
          </a:p>
          <a:p>
            <a:pPr lvl="1" eaLnBrk="1" hangingPunct="1"/>
            <a:r>
              <a:rPr lang="en-US" sz="2000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Shareholders  stakeholders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Economic value 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Sustainable value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1208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40360"/>
              </p:ext>
            </p:extLst>
          </p:nvPr>
        </p:nvGraphicFramePr>
        <p:xfrm>
          <a:off x="2438400" y="3124200"/>
          <a:ext cx="5410200" cy="369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Visio" r:id="rId3" imgW="3536061" imgH="2366391" progId="">
                  <p:embed/>
                </p:oleObj>
              </mc:Choice>
              <mc:Fallback>
                <p:oleObj name="Visio" r:id="rId3" imgW="3536061" imgH="2366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24200"/>
                        <a:ext cx="5410200" cy="3696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0" y="6324600"/>
            <a:ext cx="978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(Lazlo, 2008)</a:t>
            </a:r>
            <a:endParaRPr lang="en-US" sz="12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522785"/>
            <a:ext cx="22098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Essence of sustainability:  An enlarged framework to view the making &amp; selling of products/services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FCOB-PresTemplate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CO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FCOB-PresTemplate(3)</Template>
  <TotalTime>10110</TotalTime>
  <Words>894</Words>
  <Application>Microsoft Office PowerPoint</Application>
  <PresentationFormat>On-screen Show (4:3)</PresentationFormat>
  <Paragraphs>216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Arial Black</vt:lpstr>
      <vt:lpstr>Calibri</vt:lpstr>
      <vt:lpstr>Symbol</vt:lpstr>
      <vt:lpstr>Times New Roman</vt:lpstr>
      <vt:lpstr>Wingdings</vt:lpstr>
      <vt:lpstr>FCOB-PresTemplate(3)</vt:lpstr>
      <vt:lpstr>Visio</vt:lpstr>
      <vt:lpstr>Image</vt:lpstr>
      <vt:lpstr>PowerPoint Presentation</vt:lpstr>
      <vt:lpstr>What is a Supply Chain?</vt:lpstr>
      <vt:lpstr>Does a supply chain look like this? </vt:lpstr>
      <vt:lpstr>PowerPoint Presentation</vt:lpstr>
      <vt:lpstr>PowerPoint Presentation</vt:lpstr>
      <vt:lpstr>PowerPoint Presentation</vt:lpstr>
      <vt:lpstr>PowerPoint Presentation</vt:lpstr>
      <vt:lpstr>Taking a Broader Look at Supply Chains  and their Risks:  Sustainable Development</vt:lpstr>
      <vt:lpstr>Sustainable Value-Add</vt:lpstr>
      <vt:lpstr>Holistic and Total Lifecycle-based Approach</vt:lpstr>
      <vt:lpstr>Sustainable Supply Chain Management (SSCM)</vt:lpstr>
      <vt:lpstr>Integrated Approach to SSCM</vt:lpstr>
      <vt:lpstr>Sustainability in Supply Chain Operations</vt:lpstr>
      <vt:lpstr>Getting Back to Risks:  Integrated Approach to Risk Modeling in SSCM</vt:lpstr>
      <vt:lpstr>PowerPoint Presentation</vt:lpstr>
      <vt:lpstr>Propagation of Risks Due to Interdependencies</vt:lpstr>
      <vt:lpstr>Industry Partner Perspective</vt:lpstr>
      <vt:lpstr>Risk Analysis with Bayesian Networks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Operational Excellence 2012 Strategy Plan</dc:title>
  <dc:creator>test</dc:creator>
  <cp:lastModifiedBy>Windows User</cp:lastModifiedBy>
  <cp:revision>503</cp:revision>
  <cp:lastPrinted>2017-07-16T19:02:52Z</cp:lastPrinted>
  <dcterms:created xsi:type="dcterms:W3CDTF">2011-05-23T12:34:59Z</dcterms:created>
  <dcterms:modified xsi:type="dcterms:W3CDTF">2019-05-09T19:20:02Z</dcterms:modified>
</cp:coreProperties>
</file>