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257" r:id="rId3"/>
    <p:sldId id="259"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72" d="100"/>
          <a:sy n="72" d="100"/>
        </p:scale>
        <p:origin x="-16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 Id="rId4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0BADF6-2299-FF4E-8A3A-BE4EFBF73D39}" type="datetimeFigureOut">
              <a:rPr lang="en-US" smtClean="0"/>
              <a:t>19-05-09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FF25A4-F885-9941-AD9E-78C253F53C0C}" type="slidenum">
              <a:rPr lang="en-US" smtClean="0"/>
              <a:t>‹#›</a:t>
            </a:fld>
            <a:endParaRPr lang="en-US"/>
          </a:p>
        </p:txBody>
      </p:sp>
    </p:spTree>
    <p:extLst>
      <p:ext uri="{BB962C8B-B14F-4D97-AF65-F5344CB8AC3E}">
        <p14:creationId xmlns:p14="http://schemas.microsoft.com/office/powerpoint/2010/main" val="17608873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sciencedirect.com/science/article/pii/S0148296315004518%23item1" TargetMode="External"/><Relationship Id="rId4" Type="http://schemas.openxmlformats.org/officeDocument/2006/relationships/hyperlink" Target="http://www.sciencedirect.com/science/journal/01482963" TargetMode="External"/><Relationship Id="rId5" Type="http://schemas.openxmlformats.org/officeDocument/2006/relationships/hyperlink" Target="http://www.sciencedirect.com/science/journal/01482963/69/5" TargetMode="External"/><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sciencedirect.com/science/article/pii/S0148296315004518%23item1" TargetMode="External"/><Relationship Id="rId4" Type="http://schemas.openxmlformats.org/officeDocument/2006/relationships/hyperlink" Target="http://www.sciencedirect.com/science/journal/01482963" TargetMode="External"/><Relationship Id="rId5" Type="http://schemas.openxmlformats.org/officeDocument/2006/relationships/hyperlink" Target="http://www.sciencedirect.com/science/journal/01482963/69/5" TargetMode="External"/><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sciencedirect.com/science/article/pii/S0148296315004518%23item1" TargetMode="External"/><Relationship Id="rId4" Type="http://schemas.openxmlformats.org/officeDocument/2006/relationships/hyperlink" Target="http://www.sciencedirect.com/science/journal/01482963" TargetMode="External"/><Relationship Id="rId5" Type="http://schemas.openxmlformats.org/officeDocument/2006/relationships/hyperlink" Target="http://www.sciencedirect.com/science/journal/01482963/69/5" TargetMode="External"/><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sciencedirect.com/science/article/pii/S0148296315004518%23item1" TargetMode="External"/><Relationship Id="rId4" Type="http://schemas.openxmlformats.org/officeDocument/2006/relationships/hyperlink" Target="http://www.sciencedirect.com/science/journal/01482963" TargetMode="External"/><Relationship Id="rId5" Type="http://schemas.openxmlformats.org/officeDocument/2006/relationships/hyperlink" Target="http://www.sciencedirect.com/science/journal/01482963/69/5" TargetMode="External"/><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sciencedirect.com/science/article/pii/S0148296315004518%23item1" TargetMode="External"/><Relationship Id="rId4" Type="http://schemas.openxmlformats.org/officeDocument/2006/relationships/hyperlink" Target="http://www.sciencedirect.com/science/journal/01482963" TargetMode="External"/><Relationship Id="rId5" Type="http://schemas.openxmlformats.org/officeDocument/2006/relationships/hyperlink" Target="http://www.sciencedirect.com/science/journal/01482963/69/5" TargetMode="External"/><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sciencedirect.com/science/article/pii/S0148296315004518%23item1" TargetMode="External"/><Relationship Id="rId4" Type="http://schemas.openxmlformats.org/officeDocument/2006/relationships/hyperlink" Target="http://www.sciencedirect.com/science/journal/01482963" TargetMode="External"/><Relationship Id="rId5" Type="http://schemas.openxmlformats.org/officeDocument/2006/relationships/hyperlink" Target="http://www.sciencedirect.com/science/journal/01482963/69/5" TargetMode="External"/><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sciencedirect.com/science/article/pii/S0148296315004518%23item1" TargetMode="External"/><Relationship Id="rId4" Type="http://schemas.openxmlformats.org/officeDocument/2006/relationships/hyperlink" Target="http://www.sciencedirect.com/science/journal/01482963" TargetMode="External"/><Relationship Id="rId5" Type="http://schemas.openxmlformats.org/officeDocument/2006/relationships/hyperlink" Target="http://www.sciencedirect.com/science/journal/01482963/69/5" TargetMode="External"/><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sciencedirect.com/science/article/pii/S0148296315004518%23item1" TargetMode="External"/><Relationship Id="rId4" Type="http://schemas.openxmlformats.org/officeDocument/2006/relationships/hyperlink" Target="http://www.sciencedirect.com/science/journal/01482963" TargetMode="External"/><Relationship Id="rId5" Type="http://schemas.openxmlformats.org/officeDocument/2006/relationships/hyperlink" Target="http://www.sciencedirect.com/science/journal/01482963/69/5" TargetMode="External"/><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 Id="rId3" Type="http://schemas.openxmlformats.org/officeDocument/2006/relationships/hyperlink" Target="http://www.klimakonsortiet.dk/Home.aspx"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ciencedirect.com/science/article/pii/S0148296315004518%23item1" TargetMode="External"/><Relationship Id="rId4" Type="http://schemas.openxmlformats.org/officeDocument/2006/relationships/hyperlink" Target="http://www.sciencedirect.com/science/journal/01482963" TargetMode="External"/><Relationship Id="rId5" Type="http://schemas.openxmlformats.org/officeDocument/2006/relationships/hyperlink" Target="http://www.sciencedirect.com/science/journal/01482963/69/5"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sciencedirect.com/science/article/pii/S0148296315004518%23item1" TargetMode="External"/><Relationship Id="rId4" Type="http://schemas.openxmlformats.org/officeDocument/2006/relationships/hyperlink" Target="http://www.sciencedirect.com/science/journal/01482963" TargetMode="External"/><Relationship Id="rId5" Type="http://schemas.openxmlformats.org/officeDocument/2006/relationships/hyperlink" Target="http://www.sciencedirect.com/science/journal/01482963/69/5" TargetMode="External"/><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sciencedirect.com/science/article/pii/S0148296315004518%23item1" TargetMode="External"/><Relationship Id="rId4" Type="http://schemas.openxmlformats.org/officeDocument/2006/relationships/hyperlink" Target="http://www.sciencedirect.com/science/journal/01482963" TargetMode="External"/><Relationship Id="rId5" Type="http://schemas.openxmlformats.org/officeDocument/2006/relationships/hyperlink" Target="http://www.sciencedirect.com/science/journal/01482963/69/5" TargetMode="External"/><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sciencedirect.com/science/article/pii/S0148296315004518%23item1" TargetMode="External"/><Relationship Id="rId4" Type="http://schemas.openxmlformats.org/officeDocument/2006/relationships/hyperlink" Target="http://www.sciencedirect.com/science/journal/01482963" TargetMode="External"/><Relationship Id="rId5" Type="http://schemas.openxmlformats.org/officeDocument/2006/relationships/hyperlink" Target="http://www.sciencedirect.com/science/journal/01482963/69/5" TargetMode="External"/><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sciencedirect.com/science/article/pii/S0148296315004518%23item1" TargetMode="External"/><Relationship Id="rId4" Type="http://schemas.openxmlformats.org/officeDocument/2006/relationships/hyperlink" Target="http://www.sciencedirect.com/science/journal/01482963" TargetMode="External"/><Relationship Id="rId5" Type="http://schemas.openxmlformats.org/officeDocument/2006/relationships/hyperlink" Target="http://www.sciencedirect.com/science/journal/01482963/69/5" TargetMode="External"/><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sciencedirect.com/science/article/pii/S0148296315004518%23item1" TargetMode="External"/><Relationship Id="rId4" Type="http://schemas.openxmlformats.org/officeDocument/2006/relationships/hyperlink" Target="http://www.sciencedirect.com/science/journal/01482963" TargetMode="External"/><Relationship Id="rId5" Type="http://schemas.openxmlformats.org/officeDocument/2006/relationships/hyperlink" Target="http://www.sciencedirect.com/science/journal/01482963/69/5" TargetMode="External"/><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sciencedirect.com/science/article/pii/S0148296315004518%23item1" TargetMode="External"/><Relationship Id="rId4" Type="http://schemas.openxmlformats.org/officeDocument/2006/relationships/hyperlink" Target="http://www.sciencedirect.com/science/journal/01482963" TargetMode="External"/><Relationship Id="rId5" Type="http://schemas.openxmlformats.org/officeDocument/2006/relationships/hyperlink" Target="http://www.sciencedirect.com/science/journal/01482963/69/5" TargetMode="External"/><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sciencedirect.com/science/article/pii/S0148296315004518%23item1" TargetMode="External"/><Relationship Id="rId4" Type="http://schemas.openxmlformats.org/officeDocument/2006/relationships/hyperlink" Target="http://www.sciencedirect.com/science/journal/01482963" TargetMode="External"/><Relationship Id="rId5" Type="http://schemas.openxmlformats.org/officeDocument/2006/relationships/hyperlink" Target="http://www.sciencedirect.com/science/journal/01482963/69/5" TargetMode="External"/><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sciencedirect.com/science/article/pii/S0148296315004518%23item1" TargetMode="External"/><Relationship Id="rId4" Type="http://schemas.openxmlformats.org/officeDocument/2006/relationships/hyperlink" Target="http://www.sciencedirect.com/science/journal/01482963" TargetMode="External"/><Relationship Id="rId5" Type="http://schemas.openxmlformats.org/officeDocument/2006/relationships/hyperlink" Target="http://www.sciencedirect.com/science/journal/01482963/69/5" TargetMode="External"/><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sciencedirect.com/science/article/pii/S0148296315004518%23item1" TargetMode="External"/><Relationship Id="rId4" Type="http://schemas.openxmlformats.org/officeDocument/2006/relationships/hyperlink" Target="http://www.sciencedirect.com/science/journal/01482963" TargetMode="External"/><Relationship Id="rId5" Type="http://schemas.openxmlformats.org/officeDocument/2006/relationships/hyperlink" Target="http://www.sciencedirect.com/science/journal/01482963/69/5" TargetMode="External"/><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sciencedirect.com/science/article/pii/S0148296315004518%23item1" TargetMode="External"/><Relationship Id="rId4" Type="http://schemas.openxmlformats.org/officeDocument/2006/relationships/hyperlink" Target="http://www.sciencedirect.com/science/journal/01482963" TargetMode="External"/><Relationship Id="rId5" Type="http://schemas.openxmlformats.org/officeDocument/2006/relationships/hyperlink" Target="http://www.sciencedirect.com/science/journal/01482963/69/5" TargetMode="External"/><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sciencedirect.com/science/article/pii/S0148296315004518%23item1" TargetMode="External"/><Relationship Id="rId4" Type="http://schemas.openxmlformats.org/officeDocument/2006/relationships/hyperlink" Target="http://www.sciencedirect.com/science/journal/01482963" TargetMode="External"/><Relationship Id="rId5" Type="http://schemas.openxmlformats.org/officeDocument/2006/relationships/hyperlink" Target="http://www.sciencedirect.com/science/journal/01482963/69/5" TargetMode="External"/><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sciencedirect.com/science/article/pii/S0148296315004518%23item1" TargetMode="External"/><Relationship Id="rId4" Type="http://schemas.openxmlformats.org/officeDocument/2006/relationships/hyperlink" Target="http://www.sciencedirect.com/science/journal/01482963" TargetMode="External"/><Relationship Id="rId5" Type="http://schemas.openxmlformats.org/officeDocument/2006/relationships/hyperlink" Target="http://www.sciencedirect.com/science/journal/01482963/69/5" TargetMode="External"/><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sciencedirect.com/science/article/pii/S0148296315004518%23item1" TargetMode="External"/><Relationship Id="rId4" Type="http://schemas.openxmlformats.org/officeDocument/2006/relationships/hyperlink" Target="http://www.sciencedirect.com/science/journal/01482963" TargetMode="External"/><Relationship Id="rId5" Type="http://schemas.openxmlformats.org/officeDocument/2006/relationships/hyperlink" Target="http://www.sciencedirect.com/science/journal/01482963/69/5" TargetMode="External"/><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FF25A4-F885-9941-AD9E-78C253F53C0C}"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Value co-creation and customer loyalty </a:t>
            </a:r>
            <a:r>
              <a:rPr lang="en-US" b="1" baseline="30000" dirty="0">
                <a:hlinkClick r:id="rId3"/>
              </a:rPr>
              <a:t>☆</a:t>
            </a:r>
            <a:endParaRPr lang="en-US" b="1" baseline="30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30000" dirty="0"/>
          </a:p>
          <a:p>
            <a:r>
              <a:rPr lang="en-US" dirty="0">
                <a:hlinkClick r:id="rId4" tooltip="Go to Journal of Business Research on ScienceDirect"/>
              </a:rPr>
              <a:t>Journal of Business Research</a:t>
            </a:r>
            <a:endParaRPr lang="en-US" dirty="0"/>
          </a:p>
          <a:p>
            <a:r>
              <a:rPr lang="en-US" dirty="0">
                <a:hlinkClick r:id="rId5" tooltip="Go to table of contents for this volume/issue"/>
              </a:rPr>
              <a:t>Volume 69, Issue 5</a:t>
            </a:r>
            <a:r>
              <a:rPr lang="en-US" dirty="0"/>
              <a:t>, May 2016, Pages 1621–1625</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10"/>
          </p:nvPr>
        </p:nvSpPr>
        <p:spPr/>
        <p:txBody>
          <a:bodyPr/>
          <a:lstStyle/>
          <a:p>
            <a:fld id="{133D7A42-2B2D-0A45-A9F3-F7EC30861931}" type="slidenum">
              <a:rPr lang="en-US" smtClean="0"/>
              <a:t>17</a:t>
            </a:fld>
            <a:endParaRPr lang="en-US"/>
          </a:p>
        </p:txBody>
      </p:sp>
    </p:spTree>
    <p:extLst>
      <p:ext uri="{BB962C8B-B14F-4D97-AF65-F5344CB8AC3E}">
        <p14:creationId xmlns:p14="http://schemas.microsoft.com/office/powerpoint/2010/main" val="1251535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Value co-creation and customer loyalty </a:t>
            </a:r>
            <a:r>
              <a:rPr lang="en-US" b="1" baseline="30000" dirty="0">
                <a:hlinkClick r:id="rId3"/>
              </a:rPr>
              <a:t>☆</a:t>
            </a:r>
            <a:endParaRPr lang="en-US" b="1" baseline="30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30000" dirty="0"/>
          </a:p>
          <a:p>
            <a:r>
              <a:rPr lang="en-US" dirty="0">
                <a:hlinkClick r:id="rId4" tooltip="Go to Journal of Business Research on ScienceDirect"/>
              </a:rPr>
              <a:t>Journal of Business Research</a:t>
            </a:r>
            <a:endParaRPr lang="en-US" dirty="0"/>
          </a:p>
          <a:p>
            <a:r>
              <a:rPr lang="en-US" dirty="0">
                <a:hlinkClick r:id="rId5" tooltip="Go to table of contents for this volume/issue"/>
              </a:rPr>
              <a:t>Volume 69, Issue 5</a:t>
            </a:r>
            <a:r>
              <a:rPr lang="en-US" dirty="0"/>
              <a:t>, May 2016, Pages 1621–1625</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10"/>
          </p:nvPr>
        </p:nvSpPr>
        <p:spPr/>
        <p:txBody>
          <a:bodyPr/>
          <a:lstStyle/>
          <a:p>
            <a:fld id="{133D7A42-2B2D-0A45-A9F3-F7EC30861931}" type="slidenum">
              <a:rPr lang="en-US" smtClean="0"/>
              <a:t>18</a:t>
            </a:fld>
            <a:endParaRPr lang="en-US"/>
          </a:p>
        </p:txBody>
      </p:sp>
    </p:spTree>
    <p:extLst>
      <p:ext uri="{BB962C8B-B14F-4D97-AF65-F5344CB8AC3E}">
        <p14:creationId xmlns:p14="http://schemas.microsoft.com/office/powerpoint/2010/main" val="3120811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Value co-creation and customer loyalty </a:t>
            </a:r>
            <a:r>
              <a:rPr lang="en-US" b="1" baseline="30000" dirty="0">
                <a:hlinkClick r:id="rId3"/>
              </a:rPr>
              <a:t>☆</a:t>
            </a:r>
            <a:endParaRPr lang="en-US" b="1" baseline="30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30000" dirty="0"/>
          </a:p>
          <a:p>
            <a:r>
              <a:rPr lang="en-US" dirty="0">
                <a:hlinkClick r:id="rId4" tooltip="Go to Journal of Business Research on ScienceDirect"/>
              </a:rPr>
              <a:t>Journal of Business Research</a:t>
            </a:r>
            <a:endParaRPr lang="en-US" dirty="0"/>
          </a:p>
          <a:p>
            <a:r>
              <a:rPr lang="en-US" dirty="0">
                <a:hlinkClick r:id="rId5" tooltip="Go to table of contents for this volume/issue"/>
              </a:rPr>
              <a:t>Volume 69, Issue 5</a:t>
            </a:r>
            <a:r>
              <a:rPr lang="en-US" dirty="0"/>
              <a:t>, May 2016, Pages 1621–1625</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Canada, one of the most prominent co-production agreements was negotiated between CP and CN in 2000 that includes the highly successful directional running zone through the Fraser Canyon in British Columbia.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More recently, CP and CN have negotiated a directional running agreement over about 100 miles of parallel CP and CN track in Ontario between Waterfall, near Sudbury, and Parry Sound. The two railways operate eastbound trains over the CN line and westbound trains over CP’s line, improving network fluidity in this corridor.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10"/>
          </p:nvPr>
        </p:nvSpPr>
        <p:spPr/>
        <p:txBody>
          <a:bodyPr/>
          <a:lstStyle/>
          <a:p>
            <a:fld id="{133D7A42-2B2D-0A45-A9F3-F7EC30861931}" type="slidenum">
              <a:rPr lang="en-US" smtClean="0"/>
              <a:t>19</a:t>
            </a:fld>
            <a:endParaRPr lang="en-US"/>
          </a:p>
        </p:txBody>
      </p:sp>
    </p:spTree>
    <p:extLst>
      <p:ext uri="{BB962C8B-B14F-4D97-AF65-F5344CB8AC3E}">
        <p14:creationId xmlns:p14="http://schemas.microsoft.com/office/powerpoint/2010/main" val="1091485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Value co-creation and customer loyalty </a:t>
            </a:r>
            <a:r>
              <a:rPr lang="en-US" b="1" baseline="30000" dirty="0">
                <a:hlinkClick r:id="rId3"/>
              </a:rPr>
              <a:t>☆</a:t>
            </a:r>
            <a:endParaRPr lang="en-US" b="1" baseline="30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30000" dirty="0"/>
          </a:p>
          <a:p>
            <a:r>
              <a:rPr lang="en-US" dirty="0">
                <a:hlinkClick r:id="rId4" tooltip="Go to Journal of Business Research on ScienceDirect"/>
              </a:rPr>
              <a:t>Journal of Business Research</a:t>
            </a:r>
            <a:endParaRPr lang="en-US" dirty="0"/>
          </a:p>
          <a:p>
            <a:r>
              <a:rPr lang="en-US" dirty="0">
                <a:hlinkClick r:id="rId5" tooltip="Go to table of contents for this volume/issue"/>
              </a:rPr>
              <a:t>Volume 69, Issue 5</a:t>
            </a:r>
            <a:r>
              <a:rPr lang="en-US" dirty="0"/>
              <a:t>, May 2016, Pages 1621–1625</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10"/>
          </p:nvPr>
        </p:nvSpPr>
        <p:spPr/>
        <p:txBody>
          <a:bodyPr/>
          <a:lstStyle/>
          <a:p>
            <a:fld id="{133D7A42-2B2D-0A45-A9F3-F7EC30861931}" type="slidenum">
              <a:rPr lang="en-US" smtClean="0"/>
              <a:t>20</a:t>
            </a:fld>
            <a:endParaRPr lang="en-US"/>
          </a:p>
        </p:txBody>
      </p:sp>
    </p:spTree>
    <p:extLst>
      <p:ext uri="{BB962C8B-B14F-4D97-AF65-F5344CB8AC3E}">
        <p14:creationId xmlns:p14="http://schemas.microsoft.com/office/powerpoint/2010/main" val="2503411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Value co-creation and customer loyalty </a:t>
            </a:r>
            <a:r>
              <a:rPr lang="en-US" b="1" baseline="30000" dirty="0">
                <a:hlinkClick r:id="rId3"/>
              </a:rPr>
              <a:t>☆</a:t>
            </a:r>
            <a:endParaRPr lang="en-US" b="1" baseline="30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30000" dirty="0"/>
          </a:p>
          <a:p>
            <a:r>
              <a:rPr lang="en-US" dirty="0">
                <a:hlinkClick r:id="rId4" tooltip="Go to Journal of Business Research on ScienceDirect"/>
              </a:rPr>
              <a:t>Journal of Business Research</a:t>
            </a:r>
            <a:endParaRPr lang="en-US" dirty="0"/>
          </a:p>
          <a:p>
            <a:r>
              <a:rPr lang="en-US" dirty="0">
                <a:hlinkClick r:id="rId5" tooltip="Go to table of contents for this volume/issue"/>
              </a:rPr>
              <a:t>Volume 69, Issue 5</a:t>
            </a:r>
            <a:r>
              <a:rPr lang="en-US" dirty="0"/>
              <a:t>, May 2016, Pages 1621–1625</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10"/>
          </p:nvPr>
        </p:nvSpPr>
        <p:spPr/>
        <p:txBody>
          <a:bodyPr/>
          <a:lstStyle/>
          <a:p>
            <a:fld id="{133D7A42-2B2D-0A45-A9F3-F7EC30861931}" type="slidenum">
              <a:rPr lang="en-US" smtClean="0"/>
              <a:t>21</a:t>
            </a:fld>
            <a:endParaRPr lang="en-US"/>
          </a:p>
        </p:txBody>
      </p:sp>
    </p:spTree>
    <p:extLst>
      <p:ext uri="{BB962C8B-B14F-4D97-AF65-F5344CB8AC3E}">
        <p14:creationId xmlns:p14="http://schemas.microsoft.com/office/powerpoint/2010/main" val="2557032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Value co-creation and customer loyalty </a:t>
            </a:r>
            <a:r>
              <a:rPr lang="en-US" b="1" baseline="30000" dirty="0">
                <a:hlinkClick r:id="rId3"/>
              </a:rPr>
              <a:t>☆</a:t>
            </a:r>
            <a:endParaRPr lang="en-US" b="1" baseline="30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30000" dirty="0"/>
          </a:p>
          <a:p>
            <a:r>
              <a:rPr lang="en-US" dirty="0">
                <a:hlinkClick r:id="rId4" tooltip="Go to Journal of Business Research on ScienceDirect"/>
              </a:rPr>
              <a:t>Journal of Business Research</a:t>
            </a:r>
            <a:endParaRPr lang="en-US" dirty="0"/>
          </a:p>
          <a:p>
            <a:r>
              <a:rPr lang="en-US" dirty="0">
                <a:hlinkClick r:id="rId5" tooltip="Go to table of contents for this volume/issue"/>
              </a:rPr>
              <a:t>Volume 69, Issue 5</a:t>
            </a:r>
            <a:r>
              <a:rPr lang="en-US" dirty="0"/>
              <a:t>, May 2016, Pages 1621–1625</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10"/>
          </p:nvPr>
        </p:nvSpPr>
        <p:spPr/>
        <p:txBody>
          <a:bodyPr/>
          <a:lstStyle/>
          <a:p>
            <a:fld id="{133D7A42-2B2D-0A45-A9F3-F7EC30861931}" type="slidenum">
              <a:rPr lang="en-US" smtClean="0"/>
              <a:t>22</a:t>
            </a:fld>
            <a:endParaRPr lang="en-US"/>
          </a:p>
        </p:txBody>
      </p:sp>
    </p:spTree>
    <p:extLst>
      <p:ext uri="{BB962C8B-B14F-4D97-AF65-F5344CB8AC3E}">
        <p14:creationId xmlns:p14="http://schemas.microsoft.com/office/powerpoint/2010/main" val="2421277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Value co-creation and customer loyalty </a:t>
            </a:r>
            <a:r>
              <a:rPr lang="en-US" b="1" baseline="30000" dirty="0">
                <a:hlinkClick r:id="rId3"/>
              </a:rPr>
              <a:t>☆</a:t>
            </a:r>
            <a:endParaRPr lang="en-US" b="1" baseline="30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30000" dirty="0"/>
          </a:p>
          <a:p>
            <a:r>
              <a:rPr lang="en-US" dirty="0">
                <a:hlinkClick r:id="rId4" tooltip="Go to Journal of Business Research on ScienceDirect"/>
              </a:rPr>
              <a:t>Journal of Business Research</a:t>
            </a:r>
            <a:endParaRPr lang="en-US" dirty="0"/>
          </a:p>
          <a:p>
            <a:r>
              <a:rPr lang="en-US" dirty="0">
                <a:hlinkClick r:id="rId5" tooltip="Go to table of contents for this volume/issue"/>
              </a:rPr>
              <a:t>Volume 69, Issue 5</a:t>
            </a:r>
            <a:r>
              <a:rPr lang="en-US" dirty="0"/>
              <a:t>, May 2016, Pages 1621–1625</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10"/>
          </p:nvPr>
        </p:nvSpPr>
        <p:spPr/>
        <p:txBody>
          <a:bodyPr/>
          <a:lstStyle/>
          <a:p>
            <a:fld id="{133D7A42-2B2D-0A45-A9F3-F7EC30861931}" type="slidenum">
              <a:rPr lang="en-US" smtClean="0"/>
              <a:t>23</a:t>
            </a:fld>
            <a:endParaRPr lang="en-US"/>
          </a:p>
        </p:txBody>
      </p:sp>
    </p:spTree>
    <p:extLst>
      <p:ext uri="{BB962C8B-B14F-4D97-AF65-F5344CB8AC3E}">
        <p14:creationId xmlns:p14="http://schemas.microsoft.com/office/powerpoint/2010/main" val="2392054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Value co-creation and customer loyalty </a:t>
            </a:r>
            <a:r>
              <a:rPr lang="en-US" b="1" baseline="30000" dirty="0">
                <a:hlinkClick r:id="rId3"/>
              </a:rPr>
              <a:t>☆</a:t>
            </a:r>
            <a:endParaRPr lang="en-US" b="1" baseline="30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30000" dirty="0"/>
          </a:p>
          <a:p>
            <a:r>
              <a:rPr lang="en-US" dirty="0">
                <a:hlinkClick r:id="rId4" tooltip="Go to Journal of Business Research on ScienceDirect"/>
              </a:rPr>
              <a:t>Journal of Business Research</a:t>
            </a:r>
            <a:endParaRPr lang="en-US" dirty="0"/>
          </a:p>
          <a:p>
            <a:r>
              <a:rPr lang="en-US" dirty="0">
                <a:hlinkClick r:id="rId5" tooltip="Go to table of contents for this volume/issue"/>
              </a:rPr>
              <a:t>Volume 69, Issue 5</a:t>
            </a:r>
            <a:r>
              <a:rPr lang="en-US" dirty="0"/>
              <a:t>, May 2016, Pages 1621–1625</a:t>
            </a:r>
          </a:p>
          <a:p>
            <a:endParaRPr lang="en-US" dirty="0"/>
          </a:p>
          <a:p>
            <a:r>
              <a:rPr lang="en-US" dirty="0"/>
              <a:t>Companies are getting more used to competing on the basis of their adaptability and how fast they innovate and apply knowledge, and they are rising to the challenge of keeping down the costs of experimentation as they test new ideas. But business competition is a lot more unpredictable when innovation and flexibility, rather than efficiency, are the main drivers of value.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10"/>
          </p:nvPr>
        </p:nvSpPr>
        <p:spPr/>
        <p:txBody>
          <a:bodyPr/>
          <a:lstStyle/>
          <a:p>
            <a:fld id="{133D7A42-2B2D-0A45-A9F3-F7EC30861931}" type="slidenum">
              <a:rPr lang="en-US" smtClean="0"/>
              <a:t>24</a:t>
            </a:fld>
            <a:endParaRPr lang="en-US"/>
          </a:p>
        </p:txBody>
      </p:sp>
    </p:spTree>
    <p:extLst>
      <p:ext uri="{BB962C8B-B14F-4D97-AF65-F5344CB8AC3E}">
        <p14:creationId xmlns:p14="http://schemas.microsoft.com/office/powerpoint/2010/main" val="748649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Five principles of co-creation:</a:t>
            </a:r>
          </a:p>
          <a:p>
            <a:pPr marL="228600" indent="-228600">
              <a:buFont typeface="+mj-lt"/>
              <a:buAutoNum type="arabicPeriod"/>
            </a:pPr>
            <a:r>
              <a:rPr lang="en-US" dirty="0"/>
              <a:t>Take a broad view</a:t>
            </a:r>
          </a:p>
          <a:p>
            <a:pPr marL="228600" indent="-228600">
              <a:buFont typeface="+mj-lt"/>
              <a:buAutoNum type="arabicPeriod"/>
            </a:pPr>
            <a:r>
              <a:rPr lang="en-US" dirty="0"/>
              <a:t>Work from the bottom up</a:t>
            </a:r>
          </a:p>
          <a:p>
            <a:pPr marL="228600" indent="-228600">
              <a:buFont typeface="+mj-lt"/>
              <a:buAutoNum type="arabicPeriod"/>
            </a:pPr>
            <a:r>
              <a:rPr lang="en-US" dirty="0"/>
              <a:t>Trust the process</a:t>
            </a:r>
          </a:p>
          <a:p>
            <a:pPr marL="228600" indent="-228600">
              <a:buFont typeface="+mj-lt"/>
              <a:buAutoNum type="arabicPeriod"/>
            </a:pPr>
            <a:r>
              <a:rPr lang="en-US" dirty="0"/>
              <a:t>Put people first</a:t>
            </a:r>
          </a:p>
          <a:p>
            <a:pPr marL="228600" indent="-228600">
              <a:buFont typeface="+mj-lt"/>
              <a:buAutoNum type="arabicPeriod"/>
            </a:pPr>
            <a:r>
              <a:rPr lang="en-US" dirty="0"/>
              <a:t>Leverage technology</a:t>
            </a:r>
          </a:p>
          <a:p>
            <a:endParaRPr lang="en-US" dirty="0"/>
          </a:p>
          <a:p>
            <a:r>
              <a:rPr lang="en-US" b="1" dirty="0"/>
              <a:t>Example: Co-creating climate strategy</a:t>
            </a:r>
          </a:p>
          <a:p>
            <a:r>
              <a:rPr lang="en-US" dirty="0"/>
              <a:t>Co-creation is about a fundamentally different way of conducting the business of government. For instance, when the Danish government decided to formulate a new strategy to combat climate change while driving new business growth, its delivery required close coordination among several different government departments. Under normal circumstances, this would have provoked turf wars: for example, the environment department would be unlikely to embrace the same objectives and solutions as, for instance, the business ministry. However, in this co-creation exercise, government officials worked in a different way. They cut across the organizational ‘silos’ and the new policy was crafted in the course of a series of design workshops that involved businesses and citizens as well as academics, experts and artists. The strategy is exemplified today as, amongst others, the </a:t>
            </a:r>
            <a:r>
              <a:rPr lang="en-US" dirty="0">
                <a:hlinkClick r:id="rId3"/>
              </a:rPr>
              <a:t>Copenhagen Climate Consortium</a:t>
            </a:r>
            <a:r>
              <a:rPr lang="en-US" dirty="0"/>
              <a:t>, a public-private partnership, one of its implementations.</a:t>
            </a:r>
          </a:p>
          <a:p>
            <a:endParaRPr lang="en-US" dirty="0"/>
          </a:p>
        </p:txBody>
      </p:sp>
      <p:sp>
        <p:nvSpPr>
          <p:cNvPr id="4" name="Slide Number Placeholder 3"/>
          <p:cNvSpPr>
            <a:spLocks noGrp="1"/>
          </p:cNvSpPr>
          <p:nvPr>
            <p:ph type="sldNum" sz="quarter" idx="10"/>
          </p:nvPr>
        </p:nvSpPr>
        <p:spPr/>
        <p:txBody>
          <a:bodyPr/>
          <a:lstStyle/>
          <a:p>
            <a:fld id="{133D7A42-2B2D-0A45-A9F3-F7EC30861931}" type="slidenum">
              <a:rPr lang="en-US" smtClean="0"/>
              <a:t>25</a:t>
            </a:fld>
            <a:endParaRPr lang="en-US"/>
          </a:p>
        </p:txBody>
      </p:sp>
    </p:spTree>
    <p:extLst>
      <p:ext uri="{BB962C8B-B14F-4D97-AF65-F5344CB8AC3E}">
        <p14:creationId xmlns:p14="http://schemas.microsoft.com/office/powerpoint/2010/main" val="2576445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839544" cy="3600450"/>
          </a:xfrm>
        </p:spPr>
        <p:txBody>
          <a:bodyPr/>
          <a:lstStyle/>
          <a:p>
            <a:endParaRPr lang="en-US" dirty="0"/>
          </a:p>
        </p:txBody>
      </p:sp>
      <p:sp>
        <p:nvSpPr>
          <p:cNvPr id="4" name="Slide Number Placeholder 3"/>
          <p:cNvSpPr>
            <a:spLocks noGrp="1"/>
          </p:cNvSpPr>
          <p:nvPr>
            <p:ph type="sldNum" sz="quarter" idx="10"/>
          </p:nvPr>
        </p:nvSpPr>
        <p:spPr/>
        <p:txBody>
          <a:bodyPr/>
          <a:lstStyle/>
          <a:p>
            <a:fld id="{133D7A42-2B2D-0A45-A9F3-F7EC30861931}" type="slidenum">
              <a:rPr lang="en-US" smtClean="0"/>
              <a:t>26</a:t>
            </a:fld>
            <a:endParaRPr lang="en-US"/>
          </a:p>
        </p:txBody>
      </p:sp>
    </p:spTree>
    <p:extLst>
      <p:ext uri="{BB962C8B-B14F-4D97-AF65-F5344CB8AC3E}">
        <p14:creationId xmlns:p14="http://schemas.microsoft.com/office/powerpoint/2010/main" val="4198048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Value co-creation and customer loyalty </a:t>
            </a:r>
            <a:r>
              <a:rPr lang="en-US" b="1" baseline="30000" dirty="0">
                <a:hlinkClick r:id="rId3"/>
              </a:rPr>
              <a:t>☆</a:t>
            </a:r>
            <a:endParaRPr lang="en-US" b="1" baseline="30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30000" dirty="0"/>
          </a:p>
          <a:p>
            <a:r>
              <a:rPr lang="en-US" dirty="0">
                <a:hlinkClick r:id="rId4" tooltip="Go to Journal of Business Research on ScienceDirect"/>
              </a:rPr>
              <a:t>Journal of Business Research</a:t>
            </a:r>
            <a:endParaRPr lang="en-US" dirty="0"/>
          </a:p>
          <a:p>
            <a:r>
              <a:rPr lang="en-US" dirty="0">
                <a:hlinkClick r:id="rId5" tooltip="Go to table of contents for this volume/issue"/>
              </a:rPr>
              <a:t>Volume 69, Issue 5</a:t>
            </a:r>
            <a:r>
              <a:rPr lang="en-US" dirty="0"/>
              <a:t>, May 2016, Pages 1621–1625</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10"/>
          </p:nvPr>
        </p:nvSpPr>
        <p:spPr/>
        <p:txBody>
          <a:bodyPr/>
          <a:lstStyle/>
          <a:p>
            <a:fld id="{133D7A42-2B2D-0A45-A9F3-F7EC30861931}" type="slidenum">
              <a:rPr lang="en-US" smtClean="0"/>
              <a:t>4</a:t>
            </a:fld>
            <a:endParaRPr lang="en-US"/>
          </a:p>
        </p:txBody>
      </p:sp>
    </p:spTree>
    <p:extLst>
      <p:ext uri="{BB962C8B-B14F-4D97-AF65-F5344CB8AC3E}">
        <p14:creationId xmlns:p14="http://schemas.microsoft.com/office/powerpoint/2010/main" val="828331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Value co-creation and customer loyalty </a:t>
            </a:r>
            <a:r>
              <a:rPr lang="en-US" b="1" baseline="30000" dirty="0">
                <a:hlinkClick r:id="rId3"/>
              </a:rPr>
              <a:t>☆</a:t>
            </a:r>
            <a:endParaRPr lang="en-US" b="1" baseline="30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30000" dirty="0"/>
          </a:p>
          <a:p>
            <a:r>
              <a:rPr lang="en-US" dirty="0">
                <a:hlinkClick r:id="rId4" tooltip="Go to Journal of Business Research on ScienceDirect"/>
              </a:rPr>
              <a:t>Journal of Business Research</a:t>
            </a:r>
            <a:endParaRPr lang="en-US" dirty="0"/>
          </a:p>
          <a:p>
            <a:r>
              <a:rPr lang="en-US" dirty="0">
                <a:hlinkClick r:id="rId5" tooltip="Go to table of contents for this volume/issue"/>
              </a:rPr>
              <a:t>Volume 69, Issue 5</a:t>
            </a:r>
            <a:r>
              <a:rPr lang="en-US" dirty="0"/>
              <a:t>, May 2016, Pages 1621–1625</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10"/>
          </p:nvPr>
        </p:nvSpPr>
        <p:spPr/>
        <p:txBody>
          <a:bodyPr/>
          <a:lstStyle/>
          <a:p>
            <a:fld id="{133D7A42-2B2D-0A45-A9F3-F7EC30861931}" type="slidenum">
              <a:rPr lang="en-US" smtClean="0"/>
              <a:t>27</a:t>
            </a:fld>
            <a:endParaRPr lang="en-US"/>
          </a:p>
        </p:txBody>
      </p:sp>
    </p:spTree>
    <p:extLst>
      <p:ext uri="{BB962C8B-B14F-4D97-AF65-F5344CB8AC3E}">
        <p14:creationId xmlns:p14="http://schemas.microsoft.com/office/powerpoint/2010/main" val="1541617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Value co-creation and customer loyalty </a:t>
            </a:r>
            <a:r>
              <a:rPr lang="en-US" b="1" baseline="30000" dirty="0">
                <a:hlinkClick r:id="rId3"/>
              </a:rPr>
              <a:t>☆</a:t>
            </a:r>
            <a:endParaRPr lang="en-US" b="1" baseline="30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30000" dirty="0"/>
          </a:p>
          <a:p>
            <a:r>
              <a:rPr lang="en-US" dirty="0">
                <a:hlinkClick r:id="rId4" tooltip="Go to Journal of Business Research on ScienceDirect"/>
              </a:rPr>
              <a:t>Journal of Business Research</a:t>
            </a:r>
            <a:endParaRPr lang="en-US" dirty="0"/>
          </a:p>
          <a:p>
            <a:r>
              <a:rPr lang="en-US" dirty="0">
                <a:hlinkClick r:id="rId5" tooltip="Go to table of contents for this volume/issue"/>
              </a:rPr>
              <a:t>Volume 69, Issue 5</a:t>
            </a:r>
            <a:r>
              <a:rPr lang="en-US" dirty="0"/>
              <a:t>, May 2016, Pages 1621–1625</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10"/>
          </p:nvPr>
        </p:nvSpPr>
        <p:spPr/>
        <p:txBody>
          <a:bodyPr/>
          <a:lstStyle/>
          <a:p>
            <a:fld id="{133D7A42-2B2D-0A45-A9F3-F7EC30861931}" type="slidenum">
              <a:rPr lang="en-US" smtClean="0"/>
              <a:t>28</a:t>
            </a:fld>
            <a:endParaRPr lang="en-US"/>
          </a:p>
        </p:txBody>
      </p:sp>
    </p:spTree>
    <p:extLst>
      <p:ext uri="{BB962C8B-B14F-4D97-AF65-F5344CB8AC3E}">
        <p14:creationId xmlns:p14="http://schemas.microsoft.com/office/powerpoint/2010/main" val="3313442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Value co-creation and customer loyalty </a:t>
            </a:r>
            <a:r>
              <a:rPr lang="en-US" b="1" baseline="30000" dirty="0">
                <a:hlinkClick r:id="rId3"/>
              </a:rPr>
              <a:t>☆</a:t>
            </a:r>
            <a:endParaRPr lang="en-US" b="1" baseline="30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30000" dirty="0"/>
          </a:p>
          <a:p>
            <a:r>
              <a:rPr lang="en-US" dirty="0">
                <a:hlinkClick r:id="rId4" tooltip="Go to Journal of Business Research on ScienceDirect"/>
              </a:rPr>
              <a:t>Journal of Business Research</a:t>
            </a:r>
            <a:endParaRPr lang="en-US" dirty="0"/>
          </a:p>
          <a:p>
            <a:r>
              <a:rPr lang="en-US" dirty="0">
                <a:hlinkClick r:id="rId5" tooltip="Go to table of contents for this volume/issue"/>
              </a:rPr>
              <a:t>Volume 69, Issue 5</a:t>
            </a:r>
            <a:r>
              <a:rPr lang="en-US" dirty="0"/>
              <a:t>, May 2016, Pages 1621–1625</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10"/>
          </p:nvPr>
        </p:nvSpPr>
        <p:spPr/>
        <p:txBody>
          <a:bodyPr/>
          <a:lstStyle/>
          <a:p>
            <a:fld id="{133D7A42-2B2D-0A45-A9F3-F7EC30861931}" type="slidenum">
              <a:rPr lang="en-US" smtClean="0"/>
              <a:t>29</a:t>
            </a:fld>
            <a:endParaRPr lang="en-US"/>
          </a:p>
        </p:txBody>
      </p:sp>
    </p:spTree>
    <p:extLst>
      <p:ext uri="{BB962C8B-B14F-4D97-AF65-F5344CB8AC3E}">
        <p14:creationId xmlns:p14="http://schemas.microsoft.com/office/powerpoint/2010/main" val="1471473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Platforms refer to </a:t>
            </a:r>
            <a:r>
              <a:rPr lang="en-US" dirty="0"/>
              <a:t>refer to the digital service platforms enabled by big data technologies. These platforms enhance the efficiency and effectiveness of service exchange by making resources liquid, increasing resource density, and facilitating easy access to appropriate resource bundles [34]. Big data platforms range from common online transactional platforms (transactional exchanges), virtual social networking platforms (consumer community communication), open-design platforms (customer self-help design), and mobile interaction platforms (firm–customer communication).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10"/>
          </p:nvPr>
        </p:nvSpPr>
        <p:spPr/>
        <p:txBody>
          <a:bodyPr/>
          <a:lstStyle/>
          <a:p>
            <a:fld id="{133D7A42-2B2D-0A45-A9F3-F7EC30861931}" type="slidenum">
              <a:rPr lang="en-US" smtClean="0"/>
              <a:t>30</a:t>
            </a:fld>
            <a:endParaRPr lang="en-US"/>
          </a:p>
        </p:txBody>
      </p:sp>
    </p:spTree>
    <p:extLst>
      <p:ext uri="{BB962C8B-B14F-4D97-AF65-F5344CB8AC3E}">
        <p14:creationId xmlns:p14="http://schemas.microsoft.com/office/powerpoint/2010/main" val="1584979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Value co-creation and customer loyalty </a:t>
            </a:r>
            <a:r>
              <a:rPr lang="en-US" b="1" baseline="30000" dirty="0">
                <a:hlinkClick r:id="rId3"/>
              </a:rPr>
              <a:t>☆</a:t>
            </a:r>
            <a:endParaRPr lang="en-US" b="1" baseline="30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30000" dirty="0"/>
          </a:p>
          <a:p>
            <a:r>
              <a:rPr lang="en-US" dirty="0">
                <a:hlinkClick r:id="rId4" tooltip="Go to Journal of Business Research on ScienceDirect"/>
              </a:rPr>
              <a:t>Journal of Business Research</a:t>
            </a:r>
            <a:endParaRPr lang="en-US" dirty="0"/>
          </a:p>
          <a:p>
            <a:r>
              <a:rPr lang="en-US" dirty="0">
                <a:hlinkClick r:id="rId5" tooltip="Go to table of contents for this volume/issue"/>
              </a:rPr>
              <a:t>Volume 69, Issue 5</a:t>
            </a:r>
            <a:r>
              <a:rPr lang="en-US" dirty="0"/>
              <a:t>, May 2016, Pages 1621–1625</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10"/>
          </p:nvPr>
        </p:nvSpPr>
        <p:spPr/>
        <p:txBody>
          <a:bodyPr/>
          <a:lstStyle/>
          <a:p>
            <a:fld id="{133D7A42-2B2D-0A45-A9F3-F7EC30861931}" type="slidenum">
              <a:rPr lang="en-US" smtClean="0"/>
              <a:t>31</a:t>
            </a:fld>
            <a:endParaRPr lang="en-US"/>
          </a:p>
        </p:txBody>
      </p:sp>
    </p:spTree>
    <p:extLst>
      <p:ext uri="{BB962C8B-B14F-4D97-AF65-F5344CB8AC3E}">
        <p14:creationId xmlns:p14="http://schemas.microsoft.com/office/powerpoint/2010/main" val="14561461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Value co-creation and customer loyalty </a:t>
            </a:r>
            <a:r>
              <a:rPr lang="en-US" b="1" baseline="30000" dirty="0">
                <a:hlinkClick r:id="rId3"/>
              </a:rPr>
              <a:t>☆</a:t>
            </a:r>
            <a:endParaRPr lang="en-US" b="1" baseline="30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30000" dirty="0"/>
          </a:p>
          <a:p>
            <a:r>
              <a:rPr lang="en-US" dirty="0">
                <a:hlinkClick r:id="rId4" tooltip="Go to Journal of Business Research on ScienceDirect"/>
              </a:rPr>
              <a:t>Journal of Business Research</a:t>
            </a:r>
            <a:endParaRPr lang="en-US" dirty="0"/>
          </a:p>
          <a:p>
            <a:r>
              <a:rPr lang="en-US" dirty="0">
                <a:hlinkClick r:id="rId5" tooltip="Go to table of contents for this volume/issue"/>
              </a:rPr>
              <a:t>Volume 69, Issue 5</a:t>
            </a:r>
            <a:r>
              <a:rPr lang="en-US" dirty="0"/>
              <a:t>, May 2016, Pages 1621–1625</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10"/>
          </p:nvPr>
        </p:nvSpPr>
        <p:spPr/>
        <p:txBody>
          <a:bodyPr/>
          <a:lstStyle/>
          <a:p>
            <a:fld id="{133D7A42-2B2D-0A45-A9F3-F7EC30861931}" type="slidenum">
              <a:rPr lang="en-US" smtClean="0"/>
              <a:t>32</a:t>
            </a:fld>
            <a:endParaRPr lang="en-US"/>
          </a:p>
        </p:txBody>
      </p:sp>
    </p:spTree>
    <p:extLst>
      <p:ext uri="{BB962C8B-B14F-4D97-AF65-F5344CB8AC3E}">
        <p14:creationId xmlns:p14="http://schemas.microsoft.com/office/powerpoint/2010/main" val="37871994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Value co-creation and customer loyalty </a:t>
            </a:r>
            <a:r>
              <a:rPr lang="en-US" b="1" baseline="30000" dirty="0">
                <a:hlinkClick r:id="rId3"/>
              </a:rPr>
              <a:t>☆</a:t>
            </a:r>
            <a:endParaRPr lang="en-US" b="1" baseline="30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30000" dirty="0"/>
          </a:p>
          <a:p>
            <a:r>
              <a:rPr lang="en-US" dirty="0">
                <a:hlinkClick r:id="rId4" tooltip="Go to Journal of Business Research on ScienceDirect"/>
              </a:rPr>
              <a:t>Journal of Business Research</a:t>
            </a:r>
            <a:endParaRPr lang="en-US" dirty="0"/>
          </a:p>
          <a:p>
            <a:r>
              <a:rPr lang="en-US" dirty="0">
                <a:hlinkClick r:id="rId5" tooltip="Go to table of contents for this volume/issue"/>
              </a:rPr>
              <a:t>Volume 69, Issue 5</a:t>
            </a:r>
            <a:r>
              <a:rPr lang="en-US" dirty="0"/>
              <a:t>, May 2016, Pages 1621–1625</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10"/>
          </p:nvPr>
        </p:nvSpPr>
        <p:spPr/>
        <p:txBody>
          <a:bodyPr/>
          <a:lstStyle/>
          <a:p>
            <a:fld id="{133D7A42-2B2D-0A45-A9F3-F7EC30861931}" type="slidenum">
              <a:rPr lang="en-US" smtClean="0"/>
              <a:t>33</a:t>
            </a:fld>
            <a:endParaRPr lang="en-US"/>
          </a:p>
        </p:txBody>
      </p:sp>
    </p:spTree>
    <p:extLst>
      <p:ext uri="{BB962C8B-B14F-4D97-AF65-F5344CB8AC3E}">
        <p14:creationId xmlns:p14="http://schemas.microsoft.com/office/powerpoint/2010/main" val="1648195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Value co-creation and customer loyalty </a:t>
            </a:r>
            <a:r>
              <a:rPr lang="en-US" b="1" baseline="30000" dirty="0">
                <a:hlinkClick r:id="rId3"/>
              </a:rPr>
              <a:t>☆</a:t>
            </a:r>
            <a:endParaRPr lang="en-US" b="1" baseline="30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30000" dirty="0"/>
          </a:p>
          <a:p>
            <a:r>
              <a:rPr lang="en-US" dirty="0">
                <a:hlinkClick r:id="rId4" tooltip="Go to Journal of Business Research on ScienceDirect"/>
              </a:rPr>
              <a:t>Journal of Business Research</a:t>
            </a:r>
            <a:endParaRPr lang="en-US" dirty="0"/>
          </a:p>
          <a:p>
            <a:r>
              <a:rPr lang="en-US" dirty="0">
                <a:hlinkClick r:id="rId5" tooltip="Go to table of contents for this volume/issue"/>
              </a:rPr>
              <a:t>Volume 69, Issue 5</a:t>
            </a:r>
            <a:r>
              <a:rPr lang="en-US" dirty="0"/>
              <a:t>, May 2016, Pages 1621–1625</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10"/>
          </p:nvPr>
        </p:nvSpPr>
        <p:spPr/>
        <p:txBody>
          <a:bodyPr/>
          <a:lstStyle/>
          <a:p>
            <a:fld id="{133D7A42-2B2D-0A45-A9F3-F7EC30861931}" type="slidenum">
              <a:rPr lang="en-US" smtClean="0"/>
              <a:t>5</a:t>
            </a:fld>
            <a:endParaRPr lang="en-US"/>
          </a:p>
        </p:txBody>
      </p:sp>
    </p:spTree>
    <p:extLst>
      <p:ext uri="{BB962C8B-B14F-4D97-AF65-F5344CB8AC3E}">
        <p14:creationId xmlns:p14="http://schemas.microsoft.com/office/powerpoint/2010/main" val="576778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Value co-creation and customer loyalty </a:t>
            </a:r>
            <a:r>
              <a:rPr lang="en-US" b="1" baseline="30000" dirty="0">
                <a:hlinkClick r:id="rId3"/>
              </a:rPr>
              <a:t>☆</a:t>
            </a:r>
            <a:endParaRPr lang="en-US" b="1" baseline="30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30000" dirty="0"/>
          </a:p>
          <a:p>
            <a:r>
              <a:rPr lang="en-US" dirty="0">
                <a:hlinkClick r:id="rId4" tooltip="Go to Journal of Business Research on ScienceDirect"/>
              </a:rPr>
              <a:t>Journal of Business Research</a:t>
            </a:r>
            <a:endParaRPr lang="en-US" dirty="0"/>
          </a:p>
          <a:p>
            <a:r>
              <a:rPr lang="en-US" dirty="0">
                <a:hlinkClick r:id="rId5" tooltip="Go to table of contents for this volume/issue"/>
              </a:rPr>
              <a:t>Volume 69, Issue 5</a:t>
            </a:r>
            <a:r>
              <a:rPr lang="en-US" dirty="0"/>
              <a:t>, May 2016, Pages 1621–1625</a:t>
            </a:r>
          </a:p>
          <a:p>
            <a:endParaRPr lang="en-US" dirty="0"/>
          </a:p>
          <a:p>
            <a:r>
              <a:rPr lang="en-US" dirty="0"/>
              <a:t>I define co-creation as the “purposeful action of partnering with strategic customers, partners or employees to ideate, problem solve, improve performance, or create a new product, service or business.”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10"/>
          </p:nvPr>
        </p:nvSpPr>
        <p:spPr/>
        <p:txBody>
          <a:bodyPr/>
          <a:lstStyle/>
          <a:p>
            <a:fld id="{133D7A42-2B2D-0A45-A9F3-F7EC30861931}" type="slidenum">
              <a:rPr lang="en-US" smtClean="0"/>
              <a:t>6</a:t>
            </a:fld>
            <a:endParaRPr lang="en-US"/>
          </a:p>
        </p:txBody>
      </p:sp>
    </p:spTree>
    <p:extLst>
      <p:ext uri="{BB962C8B-B14F-4D97-AF65-F5344CB8AC3E}">
        <p14:creationId xmlns:p14="http://schemas.microsoft.com/office/powerpoint/2010/main" val="620447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Value co-creation and customer loyalty </a:t>
            </a:r>
            <a:r>
              <a:rPr lang="en-US" b="1" baseline="30000" dirty="0">
                <a:hlinkClick r:id="rId3"/>
              </a:rPr>
              <a:t>☆</a:t>
            </a:r>
            <a:endParaRPr lang="en-US" b="1" baseline="30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30000" dirty="0"/>
          </a:p>
          <a:p>
            <a:r>
              <a:rPr lang="en-US" dirty="0">
                <a:hlinkClick r:id="rId4" tooltip="Go to Journal of Business Research on ScienceDirect"/>
              </a:rPr>
              <a:t>Journal of Business Research</a:t>
            </a:r>
            <a:endParaRPr lang="en-US" dirty="0"/>
          </a:p>
          <a:p>
            <a:r>
              <a:rPr lang="en-US" dirty="0">
                <a:hlinkClick r:id="rId5" tooltip="Go to table of contents for this volume/issue"/>
              </a:rPr>
              <a:t>Volume 69, Issue 5</a:t>
            </a:r>
            <a:r>
              <a:rPr lang="en-US" dirty="0"/>
              <a:t>, May 2016, Pages 1621–1625</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10"/>
          </p:nvPr>
        </p:nvSpPr>
        <p:spPr/>
        <p:txBody>
          <a:bodyPr/>
          <a:lstStyle/>
          <a:p>
            <a:fld id="{133D7A42-2B2D-0A45-A9F3-F7EC30861931}" type="slidenum">
              <a:rPr lang="en-US" smtClean="0"/>
              <a:t>12</a:t>
            </a:fld>
            <a:endParaRPr lang="en-US"/>
          </a:p>
        </p:txBody>
      </p:sp>
    </p:spTree>
    <p:extLst>
      <p:ext uri="{BB962C8B-B14F-4D97-AF65-F5344CB8AC3E}">
        <p14:creationId xmlns:p14="http://schemas.microsoft.com/office/powerpoint/2010/main" val="3397848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Value co-creation and customer loyalty </a:t>
            </a:r>
            <a:r>
              <a:rPr lang="en-US" b="1" baseline="30000" dirty="0">
                <a:hlinkClick r:id="rId3"/>
              </a:rPr>
              <a:t>☆</a:t>
            </a:r>
            <a:endParaRPr lang="en-US" b="1" baseline="30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30000" dirty="0"/>
          </a:p>
          <a:p>
            <a:r>
              <a:rPr lang="en-US" dirty="0">
                <a:hlinkClick r:id="rId4" tooltip="Go to Journal of Business Research on ScienceDirect"/>
              </a:rPr>
              <a:t>Journal of Business Research</a:t>
            </a:r>
            <a:endParaRPr lang="en-US" dirty="0"/>
          </a:p>
          <a:p>
            <a:r>
              <a:rPr lang="en-US" dirty="0">
                <a:hlinkClick r:id="rId5" tooltip="Go to table of contents for this volume/issue"/>
              </a:rPr>
              <a:t>Volume 69, Issue 5</a:t>
            </a:r>
            <a:r>
              <a:rPr lang="en-US" dirty="0"/>
              <a:t>, May 2016, Pages 1621–1625</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10"/>
          </p:nvPr>
        </p:nvSpPr>
        <p:spPr/>
        <p:txBody>
          <a:bodyPr/>
          <a:lstStyle/>
          <a:p>
            <a:fld id="{133D7A42-2B2D-0A45-A9F3-F7EC30861931}" type="slidenum">
              <a:rPr lang="en-US" smtClean="0"/>
              <a:t>13</a:t>
            </a:fld>
            <a:endParaRPr lang="en-US"/>
          </a:p>
        </p:txBody>
      </p:sp>
    </p:spTree>
    <p:extLst>
      <p:ext uri="{BB962C8B-B14F-4D97-AF65-F5344CB8AC3E}">
        <p14:creationId xmlns:p14="http://schemas.microsoft.com/office/powerpoint/2010/main" val="474527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Value co-creation and customer loyalty </a:t>
            </a:r>
            <a:r>
              <a:rPr lang="en-US" b="1" baseline="30000" dirty="0">
                <a:hlinkClick r:id="rId3"/>
              </a:rPr>
              <a:t>☆</a:t>
            </a:r>
            <a:endParaRPr lang="en-US" b="1" baseline="30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30000" dirty="0"/>
          </a:p>
          <a:p>
            <a:r>
              <a:rPr lang="en-US" dirty="0">
                <a:hlinkClick r:id="rId4" tooltip="Go to Journal of Business Research on ScienceDirect"/>
              </a:rPr>
              <a:t>Journal of Business Research</a:t>
            </a:r>
            <a:endParaRPr lang="en-US" dirty="0"/>
          </a:p>
          <a:p>
            <a:r>
              <a:rPr lang="en-US" dirty="0">
                <a:hlinkClick r:id="rId5" tooltip="Go to table of contents for this volume/issue"/>
              </a:rPr>
              <a:t>Volume 69, Issue 5</a:t>
            </a:r>
            <a:r>
              <a:rPr lang="en-US" dirty="0"/>
              <a:t>, May 2016, Pages 1621–1625</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10"/>
          </p:nvPr>
        </p:nvSpPr>
        <p:spPr/>
        <p:txBody>
          <a:bodyPr/>
          <a:lstStyle/>
          <a:p>
            <a:fld id="{133D7A42-2B2D-0A45-A9F3-F7EC30861931}" type="slidenum">
              <a:rPr lang="en-US" smtClean="0"/>
              <a:t>14</a:t>
            </a:fld>
            <a:endParaRPr lang="en-US"/>
          </a:p>
        </p:txBody>
      </p:sp>
    </p:spTree>
    <p:extLst>
      <p:ext uri="{BB962C8B-B14F-4D97-AF65-F5344CB8AC3E}">
        <p14:creationId xmlns:p14="http://schemas.microsoft.com/office/powerpoint/2010/main" val="2888331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Value co-creation and customer loyalty </a:t>
            </a:r>
            <a:r>
              <a:rPr lang="en-US" b="1" baseline="30000" dirty="0">
                <a:hlinkClick r:id="rId3"/>
              </a:rPr>
              <a:t>☆</a:t>
            </a:r>
            <a:endParaRPr lang="en-US" b="1" baseline="30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30000" dirty="0"/>
          </a:p>
          <a:p>
            <a:r>
              <a:rPr lang="en-US" dirty="0">
                <a:hlinkClick r:id="rId4" tooltip="Go to Journal of Business Research on ScienceDirect"/>
              </a:rPr>
              <a:t>Journal of Business Research</a:t>
            </a:r>
            <a:endParaRPr lang="en-US" dirty="0"/>
          </a:p>
          <a:p>
            <a:r>
              <a:rPr lang="en-US" dirty="0">
                <a:hlinkClick r:id="rId5" tooltip="Go to table of contents for this volume/issue"/>
              </a:rPr>
              <a:t>Volume 69, Issue 5</a:t>
            </a:r>
            <a:r>
              <a:rPr lang="en-US" dirty="0"/>
              <a:t>, May 2016, Pages 1621–1625</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10"/>
          </p:nvPr>
        </p:nvSpPr>
        <p:spPr/>
        <p:txBody>
          <a:bodyPr/>
          <a:lstStyle/>
          <a:p>
            <a:fld id="{133D7A42-2B2D-0A45-A9F3-F7EC30861931}" type="slidenum">
              <a:rPr lang="en-US" smtClean="0"/>
              <a:t>15</a:t>
            </a:fld>
            <a:endParaRPr lang="en-US"/>
          </a:p>
        </p:txBody>
      </p:sp>
    </p:spTree>
    <p:extLst>
      <p:ext uri="{BB962C8B-B14F-4D97-AF65-F5344CB8AC3E}">
        <p14:creationId xmlns:p14="http://schemas.microsoft.com/office/powerpoint/2010/main" val="3163938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Value co-creation and customer loyalty </a:t>
            </a:r>
            <a:r>
              <a:rPr lang="en-US" b="1" baseline="30000" dirty="0">
                <a:hlinkClick r:id="rId3"/>
              </a:rPr>
              <a:t>☆</a:t>
            </a:r>
            <a:endParaRPr lang="en-US" b="1" baseline="30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30000" dirty="0"/>
          </a:p>
          <a:p>
            <a:r>
              <a:rPr lang="en-US" dirty="0">
                <a:hlinkClick r:id="rId4" tooltip="Go to Journal of Business Research on ScienceDirect"/>
              </a:rPr>
              <a:t>Journal of Business Research</a:t>
            </a:r>
            <a:endParaRPr lang="en-US" dirty="0"/>
          </a:p>
          <a:p>
            <a:r>
              <a:rPr lang="en-US" dirty="0">
                <a:hlinkClick r:id="rId5" tooltip="Go to table of contents for this volume/issue"/>
              </a:rPr>
              <a:t>Volume 69, Issue 5</a:t>
            </a:r>
            <a:r>
              <a:rPr lang="en-US" dirty="0"/>
              <a:t>, May 2016, Pages 1621–1625</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10"/>
          </p:nvPr>
        </p:nvSpPr>
        <p:spPr/>
        <p:txBody>
          <a:bodyPr/>
          <a:lstStyle/>
          <a:p>
            <a:fld id="{133D7A42-2B2D-0A45-A9F3-F7EC30861931}" type="slidenum">
              <a:rPr lang="en-US" smtClean="0"/>
              <a:t>16</a:t>
            </a:fld>
            <a:endParaRPr lang="en-US"/>
          </a:p>
        </p:txBody>
      </p:sp>
    </p:spTree>
    <p:extLst>
      <p:ext uri="{BB962C8B-B14F-4D97-AF65-F5344CB8AC3E}">
        <p14:creationId xmlns:p14="http://schemas.microsoft.com/office/powerpoint/2010/main" val="181006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7D96AB2-F918-5D48-B514-E91A19CBE78E}" type="datetimeFigureOut">
              <a:rPr lang="en-US" smtClean="0"/>
              <a:t>19-05-09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DA8CBB0-FB3E-9341-8F3A-56D3546CEB6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7D96AB2-F918-5D48-B514-E91A19CBE78E}" type="datetimeFigureOut">
              <a:rPr lang="en-US" smtClean="0"/>
              <a:t>19-05-09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DA8CBB0-FB3E-9341-8F3A-56D3546CEB6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7D96AB2-F918-5D48-B514-E91A19CBE78E}" type="datetimeFigureOut">
              <a:rPr lang="en-US" smtClean="0"/>
              <a:t>19-05-09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DA8CBB0-FB3E-9341-8F3A-56D3546CEB6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ag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43200"/>
            <a:ext cx="7696200" cy="384175"/>
          </a:xfrm>
        </p:spPr>
        <p:txBody>
          <a:bodyPr wrap="square" lIns="0" tIns="0" rIns="0" bIns="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1" i="0" kern="1200" spc="-70" baseline="0">
                <a:solidFill>
                  <a:srgbClr val="65B333"/>
                </a:solidFill>
              </a:defRPr>
            </a:lvl1pPr>
          </a:lstStyle>
          <a:p>
            <a:r>
              <a:rPr lang="en-US" dirty="0"/>
              <a:t>Title of Section Lorem Lipsom</a:t>
            </a:r>
            <a:br>
              <a:rPr lang="en-US" dirty="0"/>
            </a:br>
            <a:endParaRPr lang="en-US" dirty="0"/>
          </a:p>
        </p:txBody>
      </p:sp>
      <p:sp>
        <p:nvSpPr>
          <p:cNvPr id="3" name="Subtitle 2"/>
          <p:cNvSpPr>
            <a:spLocks noGrp="1"/>
          </p:cNvSpPr>
          <p:nvPr>
            <p:ph type="subTitle" idx="1" hasCustomPrompt="1"/>
          </p:nvPr>
        </p:nvSpPr>
        <p:spPr>
          <a:xfrm>
            <a:off x="914400" y="3127375"/>
            <a:ext cx="5105400" cy="381000"/>
          </a:xfrm>
        </p:spPr>
        <p:txBody>
          <a:bodyPr lIns="0" tIns="0" rIns="0" bIns="0" anchor="t" anchorCtr="0">
            <a:noAutofit/>
          </a:bodyPr>
          <a:lstStyle>
            <a:lvl1pPr marL="0" indent="0" algn="l">
              <a:spcBef>
                <a:spcPts val="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Text et dolorios sa asperum nonsequa</a:t>
            </a:r>
          </a:p>
        </p:txBody>
      </p:sp>
      <p:sp>
        <p:nvSpPr>
          <p:cNvPr id="7" name="Content Placeholder 2"/>
          <p:cNvSpPr>
            <a:spLocks noGrp="1"/>
          </p:cNvSpPr>
          <p:nvPr>
            <p:ph sz="half" idx="10"/>
          </p:nvPr>
        </p:nvSpPr>
        <p:spPr>
          <a:xfrm>
            <a:off x="914400" y="3943578"/>
            <a:ext cx="7696200" cy="1847622"/>
          </a:xfrm>
        </p:spPr>
        <p:txBody>
          <a:bodyPr lIns="0" tIns="0" rIns="0" bIns="0">
            <a:noAutofit/>
          </a:bodyPr>
          <a:lstStyle>
            <a:lvl1pPr marL="0" indent="0" algn="l">
              <a:lnSpc>
                <a:spcPts val="2220"/>
              </a:lnSpc>
              <a:spcBef>
                <a:spcPts val="600"/>
              </a:spcBef>
              <a:spcAft>
                <a:spcPts val="600"/>
              </a:spcAft>
              <a:buFontTx/>
              <a:buNone/>
              <a:defRPr lang="en-US" sz="1600" b="0" i="0" kern="100" spc="-40">
                <a:solidFill>
                  <a:srgbClr val="778285"/>
                </a:solidFill>
                <a:effectLst/>
                <a:latin typeface="Arial"/>
              </a:defRPr>
            </a:lvl1pPr>
            <a:lvl2pPr>
              <a:buFont typeface="Arial"/>
              <a:buChar char="•"/>
              <a:defRPr sz="2400"/>
            </a:lvl2pPr>
            <a:lvl3pPr>
              <a:defRPr sz="2000"/>
            </a:lvl3pPr>
            <a:lvl4pPr marL="1657350" indent="-285750">
              <a:buFont typeface="Arial"/>
              <a:buChar char="•"/>
              <a:defRPr sz="1800"/>
            </a:lvl4pPr>
            <a:lvl5pPr>
              <a:buFont typeface="Arial"/>
              <a:buChar char="•"/>
              <a:defRPr sz="1800"/>
            </a:lvl5pPr>
            <a:lvl6pPr>
              <a:defRPr sz="1800"/>
            </a:lvl6pPr>
            <a:lvl7pPr>
              <a:defRPr sz="1800"/>
            </a:lvl7pPr>
            <a:lvl8pPr>
              <a:defRPr sz="1800"/>
            </a:lvl8pPr>
            <a:lvl9pPr>
              <a:defRPr sz="1800"/>
            </a:lvl9pPr>
          </a:lstStyle>
          <a:p>
            <a:pPr lvl="0"/>
            <a:r>
              <a:rPr lang="en-CA" dirty="0"/>
              <a:t>Click to edit Master text styles</a:t>
            </a:r>
          </a:p>
          <a:p>
            <a:pPr lvl="1">
              <a:buFont typeface="Arial"/>
              <a:buChar char="•"/>
            </a:pPr>
            <a:r>
              <a:rPr lang="en-CA" sz="1200" dirty="0">
                <a:solidFill>
                  <a:srgbClr val="778285"/>
                </a:solidFill>
              </a:rPr>
              <a:t>Second level</a:t>
            </a:r>
          </a:p>
          <a:p>
            <a:pPr lvl="2"/>
            <a:r>
              <a:rPr lang="en-CA" sz="1200" dirty="0">
                <a:solidFill>
                  <a:srgbClr val="778285"/>
                </a:solidFill>
              </a:rPr>
              <a:t>Third level</a:t>
            </a:r>
          </a:p>
          <a:p>
            <a:pPr marL="1657350" lvl="3" indent="-285750">
              <a:buFont typeface="Arial"/>
              <a:buChar char="•"/>
            </a:pPr>
            <a:r>
              <a:rPr lang="en-CA" sz="1200" dirty="0">
                <a:solidFill>
                  <a:srgbClr val="778285"/>
                </a:solidFill>
              </a:rPr>
              <a:t>Fourth level</a:t>
            </a:r>
          </a:p>
          <a:p>
            <a:pPr lvl="4">
              <a:buFont typeface="Arial"/>
              <a:buChar char="•"/>
            </a:pPr>
            <a:r>
              <a:rPr lang="en-CA" sz="1200" dirty="0">
                <a:solidFill>
                  <a:srgbClr val="778285"/>
                </a:solidFill>
              </a:rPr>
              <a:t>Fifth level</a:t>
            </a:r>
            <a:endParaRPr lang="en-US" sz="1200" dirty="0">
              <a:solidFill>
                <a:srgbClr val="778285"/>
              </a:solidFill>
            </a:endParaRPr>
          </a:p>
          <a:p>
            <a:r>
              <a:rPr lang="en-US" sz="1600" dirty="0">
                <a:effectLst/>
                <a:latin typeface="Arial"/>
                <a:ea typeface="ＭＳ 明朝"/>
                <a:cs typeface="Times New Roman"/>
              </a:rPr>
              <a:t> </a:t>
            </a:r>
            <a:endParaRPr lang="en-US" sz="1200" dirty="0">
              <a:effectLst/>
              <a:latin typeface="Cambria"/>
              <a:ea typeface="ＭＳ 明朝"/>
              <a:cs typeface="Times New Roman"/>
            </a:endParaRPr>
          </a:p>
        </p:txBody>
      </p:sp>
      <p:sp>
        <p:nvSpPr>
          <p:cNvPr id="8" name="Text Placeholder 18"/>
          <p:cNvSpPr>
            <a:spLocks noGrp="1"/>
          </p:cNvSpPr>
          <p:nvPr>
            <p:ph type="body" sz="quarter" idx="11" hasCustomPrompt="1"/>
          </p:nvPr>
        </p:nvSpPr>
        <p:spPr>
          <a:xfrm>
            <a:off x="914400" y="457200"/>
            <a:ext cx="6172200" cy="228600"/>
          </a:xfrm>
          <a:prstGeom prst="rect">
            <a:avLst/>
          </a:prstGeom>
        </p:spPr>
        <p:txBody>
          <a:bodyPr lIns="0" tIns="0" rIns="0" bIns="0"/>
          <a:lstStyle>
            <a:lvl1pPr marL="0" indent="0">
              <a:buNone/>
              <a:defRPr lang="en-US" sz="1200" smtClean="0">
                <a:solidFill>
                  <a:srgbClr val="354047"/>
                </a:solidFill>
                <a:effectLst/>
              </a:defRPr>
            </a:lvl1pPr>
          </a:lstStyle>
          <a:p>
            <a:r>
              <a:rPr lang="en-US" sz="1200" dirty="0">
                <a:effectLst/>
                <a:latin typeface="+mn-lt"/>
                <a:ea typeface="ＭＳ 明朝"/>
                <a:cs typeface="Times New Roman"/>
              </a:rPr>
              <a:t>Title of Presentation</a:t>
            </a:r>
            <a:endParaRPr lang="en-US" sz="1200" dirty="0">
              <a:effectLst/>
              <a:latin typeface="Cambria"/>
              <a:ea typeface="ＭＳ 明朝"/>
              <a:cs typeface="Times New Roman"/>
            </a:endParaRPr>
          </a:p>
        </p:txBody>
      </p:sp>
      <p:sp>
        <p:nvSpPr>
          <p:cNvPr id="9" name="Text Placeholder 20"/>
          <p:cNvSpPr>
            <a:spLocks noGrp="1"/>
          </p:cNvSpPr>
          <p:nvPr>
            <p:ph type="body" sz="quarter" idx="12" hasCustomPrompt="1"/>
          </p:nvPr>
        </p:nvSpPr>
        <p:spPr>
          <a:xfrm>
            <a:off x="914400" y="685800"/>
            <a:ext cx="4267200" cy="228600"/>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200" smtClean="0">
                <a:solidFill>
                  <a:schemeClr val="tx1">
                    <a:lumMod val="50000"/>
                    <a:lumOff val="50000"/>
                  </a:schemeClr>
                </a:solidFill>
                <a:effect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200" dirty="0">
                <a:effectLst/>
                <a:latin typeface="+mn-lt"/>
                <a:ea typeface="ＭＳ 明朝"/>
                <a:cs typeface="Times New Roman"/>
              </a:rPr>
              <a:t>Section Running Header</a:t>
            </a:r>
            <a:endParaRPr lang="en-US" sz="1200" dirty="0">
              <a:effectLst/>
              <a:latin typeface="Cambria"/>
              <a:ea typeface="ＭＳ 明朝"/>
              <a:cs typeface="Times New Roman"/>
            </a:endParaRPr>
          </a:p>
        </p:txBody>
      </p:sp>
    </p:spTree>
    <p:extLst>
      <p:ext uri="{BB962C8B-B14F-4D97-AF65-F5344CB8AC3E}">
        <p14:creationId xmlns:p14="http://schemas.microsoft.com/office/powerpoint/2010/main" val="158147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14400" y="2130425"/>
            <a:ext cx="7696200" cy="384175"/>
          </a:xfrm>
          <a:prstGeom prst="rect">
            <a:avLst/>
          </a:prstGeom>
        </p:spPr>
        <p:txBody>
          <a:bodyPr wrap="square" lIns="0" tIns="0" rIns="0" bIns="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0" i="0" kern="1200" cap="none" spc="-70">
                <a:solidFill>
                  <a:srgbClr val="65B333"/>
                </a:solidFill>
                <a:latin typeface="Arial"/>
              </a:defRPr>
            </a:lvl1pPr>
          </a:lstStyle>
          <a:p>
            <a:r>
              <a:rPr lang="en-US" dirty="0"/>
              <a:t>Title of Section Lorem Lipsom</a:t>
            </a:r>
            <a:br>
              <a:rPr lang="en-US" dirty="0"/>
            </a:br>
            <a:endParaRPr lang="en-US" dirty="0"/>
          </a:p>
        </p:txBody>
      </p:sp>
      <p:sp>
        <p:nvSpPr>
          <p:cNvPr id="8" name="Subtitle 2"/>
          <p:cNvSpPr>
            <a:spLocks noGrp="1"/>
          </p:cNvSpPr>
          <p:nvPr>
            <p:ph type="subTitle" idx="1" hasCustomPrompt="1"/>
          </p:nvPr>
        </p:nvSpPr>
        <p:spPr>
          <a:xfrm>
            <a:off x="914400" y="2514600"/>
            <a:ext cx="7696200" cy="381000"/>
          </a:xfrm>
          <a:prstGeom prst="rect">
            <a:avLst/>
          </a:prstGeom>
        </p:spPr>
        <p:txBody>
          <a:bodyPr lIns="0" tIns="0" rIns="0" bIns="0" anchor="t" anchorCtr="0">
            <a:noAutofit/>
          </a:bodyPr>
          <a:lstStyle>
            <a:lvl1pPr marL="0" indent="0" algn="l">
              <a:spcBef>
                <a:spcPts val="0"/>
              </a:spcBef>
              <a:buNone/>
              <a:defRPr sz="2400" cap="none">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Text et dolorios sa asperum nonsequa</a:t>
            </a:r>
          </a:p>
        </p:txBody>
      </p:sp>
      <p:sp>
        <p:nvSpPr>
          <p:cNvPr id="9" name="Content Placeholder 2"/>
          <p:cNvSpPr>
            <a:spLocks noGrp="1"/>
          </p:cNvSpPr>
          <p:nvPr>
            <p:ph sz="half" idx="10"/>
          </p:nvPr>
        </p:nvSpPr>
        <p:spPr>
          <a:xfrm>
            <a:off x="914400" y="3124201"/>
            <a:ext cx="7696200" cy="2666999"/>
          </a:xfrm>
          <a:prstGeom prst="rect">
            <a:avLst/>
          </a:prstGeom>
        </p:spPr>
        <p:txBody>
          <a:bodyPr lIns="0" tIns="0" rIns="0" bIns="0">
            <a:noAutofit/>
          </a:bodyPr>
          <a:lstStyle>
            <a:lvl1pPr marL="0" indent="0" algn="l">
              <a:lnSpc>
                <a:spcPts val="2220"/>
              </a:lnSpc>
              <a:spcBef>
                <a:spcPts val="600"/>
              </a:spcBef>
              <a:spcAft>
                <a:spcPts val="600"/>
              </a:spcAft>
              <a:buFontTx/>
              <a:buNone/>
              <a:defRPr lang="en-US" sz="1600" kern="100" spc="-40">
                <a:solidFill>
                  <a:srgbClr val="778285"/>
                </a:solidFill>
                <a:effectLst/>
                <a:latin typeface="Arial"/>
              </a:defRPr>
            </a:lvl1pPr>
            <a:lvl2pPr>
              <a:buFont typeface="Arial"/>
              <a:buChar char="•"/>
              <a:defRPr sz="2400"/>
            </a:lvl2pPr>
            <a:lvl3pPr>
              <a:defRPr sz="2000"/>
            </a:lvl3pPr>
            <a:lvl4pPr marL="1657350" indent="-285750">
              <a:buFont typeface="Arial"/>
              <a:buChar char="•"/>
              <a:defRPr sz="1800"/>
            </a:lvl4pPr>
            <a:lvl5pPr>
              <a:buFont typeface="Arial"/>
              <a:buChar char="•"/>
              <a:defRPr sz="1800"/>
            </a:lvl5pPr>
            <a:lvl6pPr>
              <a:defRPr sz="1800"/>
            </a:lvl6pPr>
            <a:lvl7pPr>
              <a:defRPr sz="1800"/>
            </a:lvl7pPr>
            <a:lvl8pPr>
              <a:defRPr sz="1800"/>
            </a:lvl8pPr>
            <a:lvl9pPr>
              <a:defRPr sz="1800"/>
            </a:lvl9pPr>
          </a:lstStyle>
          <a:p>
            <a:pPr lvl="0"/>
            <a:r>
              <a:rPr lang="en-CA" dirty="0"/>
              <a:t>Click to edit Master text styles</a:t>
            </a:r>
          </a:p>
          <a:p>
            <a:pPr lvl="1">
              <a:buFont typeface="Arial"/>
              <a:buChar char="•"/>
            </a:pPr>
            <a:r>
              <a:rPr lang="en-CA" sz="1200" dirty="0">
                <a:solidFill>
                  <a:srgbClr val="778285"/>
                </a:solidFill>
              </a:rPr>
              <a:t>Second level</a:t>
            </a:r>
          </a:p>
          <a:p>
            <a:pPr lvl="2"/>
            <a:r>
              <a:rPr lang="en-CA" sz="1200" dirty="0">
                <a:solidFill>
                  <a:srgbClr val="778285"/>
                </a:solidFill>
              </a:rPr>
              <a:t>Third level</a:t>
            </a:r>
          </a:p>
          <a:p>
            <a:pPr marL="1657350" lvl="3" indent="-285750">
              <a:buFont typeface="Arial"/>
              <a:buChar char="•"/>
            </a:pPr>
            <a:r>
              <a:rPr lang="en-CA" sz="1200" dirty="0">
                <a:solidFill>
                  <a:srgbClr val="778285"/>
                </a:solidFill>
              </a:rPr>
              <a:t>Fourth level</a:t>
            </a:r>
          </a:p>
          <a:p>
            <a:pPr lvl="4">
              <a:buFont typeface="Arial"/>
              <a:buChar char="•"/>
            </a:pPr>
            <a:r>
              <a:rPr lang="en-CA" sz="1200" dirty="0">
                <a:solidFill>
                  <a:srgbClr val="778285"/>
                </a:solidFill>
              </a:rPr>
              <a:t>Fifth level</a:t>
            </a:r>
            <a:endParaRPr lang="en-US" sz="1200" dirty="0">
              <a:solidFill>
                <a:srgbClr val="778285"/>
              </a:solidFill>
            </a:endParaRPr>
          </a:p>
        </p:txBody>
      </p:sp>
      <p:sp>
        <p:nvSpPr>
          <p:cNvPr id="5" name="Text Placeholder 18"/>
          <p:cNvSpPr>
            <a:spLocks noGrp="1"/>
          </p:cNvSpPr>
          <p:nvPr>
            <p:ph type="body" sz="quarter" idx="11" hasCustomPrompt="1"/>
          </p:nvPr>
        </p:nvSpPr>
        <p:spPr>
          <a:xfrm>
            <a:off x="914400" y="457200"/>
            <a:ext cx="6172200" cy="228600"/>
          </a:xfrm>
          <a:prstGeom prst="rect">
            <a:avLst/>
          </a:prstGeom>
        </p:spPr>
        <p:txBody>
          <a:bodyPr lIns="0" tIns="0" rIns="0" bIns="0"/>
          <a:lstStyle>
            <a:lvl1pPr marL="0" indent="0">
              <a:buNone/>
              <a:defRPr lang="en-US" sz="1200" smtClean="0">
                <a:solidFill>
                  <a:srgbClr val="354047"/>
                </a:solidFill>
                <a:effectLst/>
              </a:defRPr>
            </a:lvl1pPr>
          </a:lstStyle>
          <a:p>
            <a:r>
              <a:rPr lang="en-US" sz="1200" dirty="0">
                <a:effectLst/>
                <a:latin typeface="+mn-lt"/>
                <a:ea typeface="ＭＳ 明朝"/>
                <a:cs typeface="Times New Roman"/>
              </a:rPr>
              <a:t>Title of Presentation</a:t>
            </a:r>
            <a:endParaRPr lang="en-US" sz="1200" dirty="0">
              <a:effectLst/>
              <a:latin typeface="Cambria"/>
              <a:ea typeface="ＭＳ 明朝"/>
              <a:cs typeface="Times New Roman"/>
            </a:endParaRPr>
          </a:p>
        </p:txBody>
      </p:sp>
      <p:sp>
        <p:nvSpPr>
          <p:cNvPr id="6" name="Text Placeholder 20"/>
          <p:cNvSpPr>
            <a:spLocks noGrp="1"/>
          </p:cNvSpPr>
          <p:nvPr>
            <p:ph type="body" sz="quarter" idx="12" hasCustomPrompt="1"/>
          </p:nvPr>
        </p:nvSpPr>
        <p:spPr>
          <a:xfrm>
            <a:off x="914400" y="685800"/>
            <a:ext cx="4267200" cy="228600"/>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200" smtClean="0">
                <a:solidFill>
                  <a:schemeClr val="tx1">
                    <a:lumMod val="50000"/>
                    <a:lumOff val="50000"/>
                  </a:schemeClr>
                </a:solidFill>
                <a:effect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200" dirty="0">
                <a:effectLst/>
                <a:latin typeface="+mn-lt"/>
                <a:ea typeface="ＭＳ 明朝"/>
                <a:cs typeface="Times New Roman"/>
              </a:rPr>
              <a:t>Section Running Header</a:t>
            </a:r>
            <a:endParaRPr lang="en-US" sz="1200" dirty="0">
              <a:effectLst/>
              <a:latin typeface="Cambria"/>
              <a:ea typeface="ＭＳ 明朝"/>
              <a:cs typeface="Times New Roman"/>
            </a:endParaRPr>
          </a:p>
        </p:txBody>
      </p:sp>
    </p:spTree>
    <p:extLst>
      <p:ext uri="{BB962C8B-B14F-4D97-AF65-F5344CB8AC3E}">
        <p14:creationId xmlns:p14="http://schemas.microsoft.com/office/powerpoint/2010/main" val="550285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14400" y="2130425"/>
            <a:ext cx="7696200" cy="384175"/>
          </a:xfrm>
          <a:prstGeom prst="rect">
            <a:avLst/>
          </a:prstGeom>
        </p:spPr>
        <p:txBody>
          <a:bodyPr wrap="square" lIns="0" tIns="0" rIns="0" bIns="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0" i="0" kern="1200" cap="none" spc="-70">
                <a:solidFill>
                  <a:srgbClr val="65B333"/>
                </a:solidFill>
                <a:latin typeface="Arial"/>
              </a:defRPr>
            </a:lvl1pPr>
          </a:lstStyle>
          <a:p>
            <a:r>
              <a:rPr lang="en-US" dirty="0"/>
              <a:t>Title of Section Lorem Lipsom</a:t>
            </a:r>
            <a:br>
              <a:rPr lang="en-US" dirty="0"/>
            </a:br>
            <a:endParaRPr lang="en-US" dirty="0"/>
          </a:p>
        </p:txBody>
      </p:sp>
      <p:sp>
        <p:nvSpPr>
          <p:cNvPr id="8" name="Subtitle 2"/>
          <p:cNvSpPr>
            <a:spLocks noGrp="1"/>
          </p:cNvSpPr>
          <p:nvPr>
            <p:ph type="subTitle" idx="1" hasCustomPrompt="1"/>
          </p:nvPr>
        </p:nvSpPr>
        <p:spPr>
          <a:xfrm>
            <a:off x="914400" y="2514600"/>
            <a:ext cx="7696200" cy="381000"/>
          </a:xfrm>
          <a:prstGeom prst="rect">
            <a:avLst/>
          </a:prstGeom>
        </p:spPr>
        <p:txBody>
          <a:bodyPr lIns="0" tIns="0" rIns="0" bIns="0" anchor="t" anchorCtr="0">
            <a:noAutofit/>
          </a:bodyPr>
          <a:lstStyle>
            <a:lvl1pPr marL="0" indent="0" algn="l">
              <a:spcBef>
                <a:spcPts val="0"/>
              </a:spcBef>
              <a:buNone/>
              <a:defRPr sz="2400" cap="none">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Text et dolorios sa asperum nonsequa</a:t>
            </a:r>
          </a:p>
        </p:txBody>
      </p:sp>
      <p:sp>
        <p:nvSpPr>
          <p:cNvPr id="10" name="Text Placeholder 18"/>
          <p:cNvSpPr>
            <a:spLocks noGrp="1"/>
          </p:cNvSpPr>
          <p:nvPr>
            <p:ph type="body" sz="quarter" idx="11" hasCustomPrompt="1"/>
          </p:nvPr>
        </p:nvSpPr>
        <p:spPr>
          <a:xfrm>
            <a:off x="914400" y="457200"/>
            <a:ext cx="6172200" cy="228600"/>
          </a:xfrm>
          <a:prstGeom prst="rect">
            <a:avLst/>
          </a:prstGeom>
        </p:spPr>
        <p:txBody>
          <a:bodyPr lIns="0" tIns="0" rIns="0" bIns="0"/>
          <a:lstStyle>
            <a:lvl1pPr marL="0" indent="0">
              <a:buNone/>
              <a:defRPr lang="en-US" sz="1200" smtClean="0">
                <a:solidFill>
                  <a:srgbClr val="354047"/>
                </a:solidFill>
                <a:effectLst/>
              </a:defRPr>
            </a:lvl1pPr>
          </a:lstStyle>
          <a:p>
            <a:r>
              <a:rPr lang="en-US" sz="1200" dirty="0">
                <a:effectLst/>
                <a:latin typeface="+mn-lt"/>
                <a:ea typeface="ＭＳ 明朝"/>
                <a:cs typeface="Times New Roman"/>
              </a:rPr>
              <a:t>Title of Presentation</a:t>
            </a:r>
            <a:endParaRPr lang="en-US" sz="1200" dirty="0">
              <a:effectLst/>
              <a:latin typeface="Cambria"/>
              <a:ea typeface="ＭＳ 明朝"/>
              <a:cs typeface="Times New Roman"/>
            </a:endParaRPr>
          </a:p>
        </p:txBody>
      </p:sp>
      <p:sp>
        <p:nvSpPr>
          <p:cNvPr id="11" name="Text Placeholder 20"/>
          <p:cNvSpPr>
            <a:spLocks noGrp="1"/>
          </p:cNvSpPr>
          <p:nvPr>
            <p:ph type="body" sz="quarter" idx="12" hasCustomPrompt="1"/>
          </p:nvPr>
        </p:nvSpPr>
        <p:spPr>
          <a:xfrm>
            <a:off x="914400" y="685800"/>
            <a:ext cx="4267200" cy="228600"/>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200" smtClean="0">
                <a:solidFill>
                  <a:schemeClr val="tx1">
                    <a:lumMod val="50000"/>
                    <a:lumOff val="50000"/>
                  </a:schemeClr>
                </a:solidFill>
                <a:effect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200" dirty="0">
                <a:effectLst/>
                <a:latin typeface="+mn-lt"/>
                <a:ea typeface="ＭＳ 明朝"/>
                <a:cs typeface="Times New Roman"/>
              </a:rPr>
              <a:t>Section Running Header</a:t>
            </a:r>
            <a:endParaRPr lang="en-US" sz="1200" dirty="0">
              <a:effectLst/>
              <a:latin typeface="Cambria"/>
              <a:ea typeface="ＭＳ 明朝"/>
              <a:cs typeface="Times New Roman"/>
            </a:endParaRPr>
          </a:p>
        </p:txBody>
      </p:sp>
      <p:sp>
        <p:nvSpPr>
          <p:cNvPr id="12" name="Content Placeholder 2"/>
          <p:cNvSpPr>
            <a:spLocks noGrp="1"/>
          </p:cNvSpPr>
          <p:nvPr>
            <p:ph sz="half" idx="10"/>
          </p:nvPr>
        </p:nvSpPr>
        <p:spPr>
          <a:xfrm>
            <a:off x="914400" y="3352800"/>
            <a:ext cx="7696200" cy="1847622"/>
          </a:xfrm>
          <a:prstGeom prst="rect">
            <a:avLst/>
          </a:prstGeom>
        </p:spPr>
        <p:txBody>
          <a:bodyPr lIns="0" tIns="0" rIns="0" bIns="0">
            <a:noAutofit/>
          </a:bodyPr>
          <a:lstStyle>
            <a:lvl1pPr marL="0" indent="0" algn="l">
              <a:lnSpc>
                <a:spcPts val="2220"/>
              </a:lnSpc>
              <a:spcBef>
                <a:spcPts val="600"/>
              </a:spcBef>
              <a:spcAft>
                <a:spcPts val="600"/>
              </a:spcAft>
              <a:buFontTx/>
              <a:buNone/>
              <a:defRPr lang="en-US" sz="1600" b="0" i="0" kern="100" spc="-40">
                <a:solidFill>
                  <a:srgbClr val="778285"/>
                </a:solidFill>
                <a:effectLst/>
                <a:latin typeface="Arial"/>
              </a:defRPr>
            </a:lvl1pPr>
            <a:lvl2pPr>
              <a:buFont typeface="Arial"/>
              <a:buChar char="•"/>
              <a:defRPr sz="2400"/>
            </a:lvl2pPr>
            <a:lvl3pPr>
              <a:defRPr sz="2000"/>
            </a:lvl3pPr>
            <a:lvl4pPr marL="1657350" indent="-285750">
              <a:buFont typeface="Arial"/>
              <a:buChar char="•"/>
              <a:defRPr sz="1800"/>
            </a:lvl4pPr>
            <a:lvl5pPr>
              <a:buFont typeface="Arial"/>
              <a:buChar char="•"/>
              <a:defRPr sz="1800"/>
            </a:lvl5pPr>
            <a:lvl6pPr>
              <a:defRPr sz="1800"/>
            </a:lvl6pPr>
            <a:lvl7pPr>
              <a:defRPr sz="1800"/>
            </a:lvl7pPr>
            <a:lvl8pPr>
              <a:defRPr sz="1800"/>
            </a:lvl8pPr>
            <a:lvl9pPr>
              <a:defRPr sz="1800"/>
            </a:lvl9pPr>
          </a:lstStyle>
          <a:p>
            <a:pPr lvl="0"/>
            <a:r>
              <a:rPr lang="en-CA" dirty="0"/>
              <a:t>Click to edit Master text styles</a:t>
            </a:r>
          </a:p>
          <a:p>
            <a:pPr lvl="1">
              <a:buFont typeface="Arial"/>
              <a:buChar char="•"/>
            </a:pPr>
            <a:r>
              <a:rPr lang="en-CA" sz="1200" dirty="0">
                <a:solidFill>
                  <a:srgbClr val="778285"/>
                </a:solidFill>
              </a:rPr>
              <a:t>Second level</a:t>
            </a:r>
          </a:p>
          <a:p>
            <a:pPr lvl="2"/>
            <a:r>
              <a:rPr lang="en-CA" sz="1200" dirty="0">
                <a:solidFill>
                  <a:srgbClr val="778285"/>
                </a:solidFill>
              </a:rPr>
              <a:t>Third level</a:t>
            </a:r>
          </a:p>
          <a:p>
            <a:pPr marL="1657350" lvl="3" indent="-285750">
              <a:buFont typeface="Arial"/>
              <a:buChar char="•"/>
            </a:pPr>
            <a:r>
              <a:rPr lang="en-CA" sz="1200" dirty="0">
                <a:solidFill>
                  <a:srgbClr val="778285"/>
                </a:solidFill>
              </a:rPr>
              <a:t>Fourth level</a:t>
            </a:r>
          </a:p>
          <a:p>
            <a:pPr lvl="4">
              <a:buFont typeface="Arial"/>
              <a:buChar char="•"/>
            </a:pPr>
            <a:r>
              <a:rPr lang="en-CA" sz="1200" dirty="0">
                <a:solidFill>
                  <a:srgbClr val="778285"/>
                </a:solidFill>
              </a:rPr>
              <a:t>Fifth level</a:t>
            </a:r>
            <a:endParaRPr lang="en-US" sz="1200" dirty="0">
              <a:solidFill>
                <a:srgbClr val="778285"/>
              </a:solidFill>
            </a:endParaRPr>
          </a:p>
          <a:p>
            <a:r>
              <a:rPr lang="en-US" sz="1600" dirty="0">
                <a:effectLst/>
                <a:latin typeface="Arial"/>
                <a:ea typeface="ＭＳ 明朝"/>
                <a:cs typeface="Times New Roman"/>
              </a:rPr>
              <a:t> </a:t>
            </a:r>
            <a:endParaRPr lang="en-US" sz="1200" dirty="0">
              <a:effectLst/>
              <a:latin typeface="Cambria"/>
              <a:ea typeface="ＭＳ 明朝"/>
              <a:cs typeface="Times New Roman"/>
            </a:endParaRPr>
          </a:p>
        </p:txBody>
      </p:sp>
    </p:spTree>
    <p:extLst>
      <p:ext uri="{BB962C8B-B14F-4D97-AF65-F5344CB8AC3E}">
        <p14:creationId xmlns:p14="http://schemas.microsoft.com/office/powerpoint/2010/main" val="2465468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7D96AB2-F918-5D48-B514-E91A19CBE78E}" type="datetimeFigureOut">
              <a:rPr lang="en-US" smtClean="0"/>
              <a:t>19-05-09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DA8CBB0-FB3E-9341-8F3A-56D3546CEB6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7D96AB2-F918-5D48-B514-E91A19CBE78E}" type="datetimeFigureOut">
              <a:rPr lang="en-US" smtClean="0"/>
              <a:t>19-05-09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DA8CBB0-FB3E-9341-8F3A-56D3546CEB6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7D96AB2-F918-5D48-B514-E91A19CBE78E}" type="datetimeFigureOut">
              <a:rPr lang="en-US" smtClean="0"/>
              <a:t>19-05-09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DA8CBB0-FB3E-9341-8F3A-56D3546CEB6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7D96AB2-F918-5D48-B514-E91A19CBE78E}" type="datetimeFigureOut">
              <a:rPr lang="en-US" smtClean="0"/>
              <a:t>19-05-09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DA8CBB0-FB3E-9341-8F3A-56D3546CEB6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7D96AB2-F918-5D48-B514-E91A19CBE78E}" type="datetimeFigureOut">
              <a:rPr lang="en-US" smtClean="0"/>
              <a:t>19-05-09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DA8CBB0-FB3E-9341-8F3A-56D3546CEB6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7D96AB2-F918-5D48-B514-E91A19CBE78E}" type="datetimeFigureOut">
              <a:rPr lang="en-US" smtClean="0"/>
              <a:t>19-05-09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DA8CBB0-FB3E-9341-8F3A-56D3546CEB6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7D96AB2-F918-5D48-B514-E91A19CBE78E}" type="datetimeFigureOut">
              <a:rPr lang="en-US" smtClean="0"/>
              <a:t>19-05-09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DA8CBB0-FB3E-9341-8F3A-56D3546CEB6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7D96AB2-F918-5D48-B514-E91A19CBE78E}" type="datetimeFigureOut">
              <a:rPr lang="en-US" smtClean="0"/>
              <a:t>19-05-09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DA8CBB0-FB3E-9341-8F3A-56D3546CEB6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HeaderWCSC.png"/>
          <p:cNvPicPr>
            <a:picLocks noChangeAspect="1"/>
          </p:cNvPicPr>
          <p:nvPr userDrawn="1"/>
        </p:nvPicPr>
        <p:blipFill>
          <a:blip r:embed="rId16"/>
          <a:stretch>
            <a:fillRect/>
          </a:stretch>
        </p:blipFill>
        <p:spPr>
          <a:xfrm>
            <a:off x="2717292" y="259080"/>
            <a:ext cx="3709416" cy="655320"/>
          </a:xfrm>
          <a:prstGeom prst="rect">
            <a:avLst/>
          </a:prstGeom>
        </p:spPr>
      </p:pic>
      <p:pic>
        <p:nvPicPr>
          <p:cNvPr id="8" name="Picture 7" descr="FooterWCSC.png"/>
          <p:cNvPicPr>
            <a:picLocks noChangeAspect="1"/>
          </p:cNvPicPr>
          <p:nvPr userDrawn="1"/>
        </p:nvPicPr>
        <p:blipFill>
          <a:blip r:embed="rId17"/>
          <a:stretch>
            <a:fillRect/>
          </a:stretch>
        </p:blipFill>
        <p:spPr>
          <a:xfrm>
            <a:off x="545592" y="6272784"/>
            <a:ext cx="8052816" cy="58521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3" Type="http://schemas.openxmlformats.org/officeDocument/2006/relationships/image" Target="../media/image11.tiff"/><Relationship Id="rId4" Type="http://schemas.openxmlformats.org/officeDocument/2006/relationships/image" Target="../media/image12.tiff"/><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13.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14.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lstStyle/>
          <a:p>
            <a:r>
              <a:rPr lang="en-US" dirty="0"/>
              <a:t>Value Co-Creation: The Underlying Economics and Strategic Considerations</a:t>
            </a:r>
            <a:br>
              <a:rPr lang="en-US" dirty="0"/>
            </a:br>
            <a:endParaRPr lang="en-US" dirty="0"/>
          </a:p>
        </p:txBody>
      </p:sp>
      <p:sp>
        <p:nvSpPr>
          <p:cNvPr id="3" name="Subtitle 2"/>
          <p:cNvSpPr>
            <a:spLocks noGrp="1"/>
          </p:cNvSpPr>
          <p:nvPr>
            <p:ph type="subTitle" idx="1"/>
          </p:nvPr>
        </p:nvSpPr>
        <p:spPr>
          <a:xfrm>
            <a:off x="1372558" y="3645024"/>
            <a:ext cx="6400800" cy="1752600"/>
          </a:xfrm>
        </p:spPr>
        <p:txBody>
          <a:bodyPr/>
          <a:lstStyle/>
          <a:p>
            <a:r>
              <a:rPr lang="en-US" sz="2000" dirty="0">
                <a:effectLst>
                  <a:outerShdw blurRad="38100" dist="19050" dir="2700000" algn="tl">
                    <a:schemeClr val="dk1">
                      <a:alpha val="40000"/>
                    </a:schemeClr>
                  </a:outerShdw>
                </a:effectLst>
              </a:rPr>
              <a:t>Professor David Gillen</a:t>
            </a:r>
            <a:endParaRPr lang="en-US" sz="2000" dirty="0"/>
          </a:p>
          <a:p>
            <a:r>
              <a:rPr lang="en-US" sz="2000" dirty="0">
                <a:effectLst>
                  <a:outerShdw blurRad="38100" dist="19050" dir="2700000" algn="tl">
                    <a:schemeClr val="dk1">
                      <a:alpha val="40000"/>
                    </a:schemeClr>
                  </a:outerShdw>
                </a:effectLst>
              </a:rPr>
              <a:t>YVR Professor of Transportation Policy &amp; Logistics</a:t>
            </a:r>
            <a:endParaRPr lang="en-US" sz="2000" dirty="0"/>
          </a:p>
          <a:p>
            <a:r>
              <a:rPr lang="en-US" sz="2000" dirty="0">
                <a:effectLst>
                  <a:outerShdw blurRad="38100" dist="19050" dir="2700000" algn="tl">
                    <a:schemeClr val="dk1">
                      <a:alpha val="40000"/>
                    </a:schemeClr>
                  </a:outerShdw>
                </a:effectLst>
              </a:rPr>
              <a:t>Director, Center for Transportation Studies</a:t>
            </a:r>
            <a:endParaRPr lang="en-US" sz="2000" dirty="0"/>
          </a:p>
          <a:p>
            <a:r>
              <a:rPr lang="en-US" sz="2000" dirty="0">
                <a:effectLst>
                  <a:outerShdw blurRad="38100" dist="19050" dir="2700000" algn="tl">
                    <a:schemeClr val="dk1">
                      <a:alpha val="40000"/>
                    </a:schemeClr>
                  </a:outerShdw>
                </a:effectLst>
              </a:rPr>
              <a:t>Sauder School of Business, University of British Columbia</a:t>
            </a:r>
            <a:r>
              <a:rPr lang="en-US" sz="2000" dirty="0"/>
              <a:t> </a:t>
            </a:r>
          </a:p>
          <a:p>
            <a:endParaRPr lang="en-US" sz="3600" dirty="0"/>
          </a:p>
          <a:p>
            <a:r>
              <a:rPr lang="en-US" sz="3600" dirty="0"/>
              <a:t>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AutoShape 2"/>
          <p:cNvSpPr>
            <a:spLocks noGrp="1" noChangeArrowheads="1"/>
          </p:cNvSpPr>
          <p:nvPr>
            <p:ph type="title"/>
          </p:nvPr>
        </p:nvSpPr>
        <p:spPr>
          <a:xfrm>
            <a:off x="609600" y="980728"/>
            <a:ext cx="8534400" cy="758825"/>
          </a:xfrm>
        </p:spPr>
        <p:txBody>
          <a:bodyPr/>
          <a:lstStyle/>
          <a:p>
            <a:pPr eaLnBrk="1" hangingPunct="1"/>
            <a:r>
              <a:rPr lang="en-US" altLang="x-none" sz="3200" dirty="0">
                <a:solidFill>
                  <a:schemeClr val="accent6"/>
                </a:solidFill>
              </a:rPr>
              <a:t>The Economic Logic of Benefit Advantage</a:t>
            </a:r>
          </a:p>
        </p:txBody>
      </p:sp>
      <p:pic>
        <p:nvPicPr>
          <p:cNvPr id="368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484784"/>
            <a:ext cx="5697537" cy="427355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865040" y="5954796"/>
            <a:ext cx="7992888" cy="276999"/>
          </a:xfrm>
          <a:prstGeom prst="rect">
            <a:avLst/>
          </a:prstGeom>
        </p:spPr>
        <p:txBody>
          <a:bodyPr wrap="square">
            <a:spAutoFit/>
          </a:bodyPr>
          <a:lstStyle/>
          <a:p>
            <a:r>
              <a:rPr lang="en-CA" sz="1200" dirty="0">
                <a:latin typeface="Times New Roman" charset="0"/>
                <a:ea typeface="Calibri" charset="0"/>
              </a:rPr>
              <a:t>D. </a:t>
            </a:r>
            <a:r>
              <a:rPr lang="en-CA" sz="1200" dirty="0" err="1">
                <a:latin typeface="Times New Roman" charset="0"/>
                <a:ea typeface="Calibri" charset="0"/>
              </a:rPr>
              <a:t>Besanko</a:t>
            </a:r>
            <a:r>
              <a:rPr lang="en-CA" sz="1200" dirty="0">
                <a:latin typeface="Times New Roman" charset="0"/>
                <a:ea typeface="Calibri" charset="0"/>
              </a:rPr>
              <a:t>, D. </a:t>
            </a:r>
            <a:r>
              <a:rPr lang="en-CA" sz="1200" dirty="0" err="1">
                <a:latin typeface="Times New Roman" charset="0"/>
                <a:ea typeface="Calibri" charset="0"/>
              </a:rPr>
              <a:t>Dranove</a:t>
            </a:r>
            <a:r>
              <a:rPr lang="en-CA" sz="1200" dirty="0">
                <a:latin typeface="Times New Roman" charset="0"/>
                <a:ea typeface="Calibri" charset="0"/>
              </a:rPr>
              <a:t>, M. </a:t>
            </a:r>
            <a:r>
              <a:rPr lang="en-CA" sz="1200" dirty="0" err="1">
                <a:latin typeface="Times New Roman" charset="0"/>
                <a:ea typeface="Calibri" charset="0"/>
              </a:rPr>
              <a:t>Shanley</a:t>
            </a:r>
            <a:r>
              <a:rPr lang="en-CA" sz="1200" dirty="0">
                <a:latin typeface="Times New Roman" charset="0"/>
                <a:ea typeface="Calibri" charset="0"/>
              </a:rPr>
              <a:t> and S. Schaefer (2004), </a:t>
            </a:r>
            <a:r>
              <a:rPr lang="en-CA" sz="1200" i="1" dirty="0">
                <a:latin typeface="Times New Roman" charset="0"/>
                <a:ea typeface="Calibri" charset="0"/>
              </a:rPr>
              <a:t>The Economics of Strategy</a:t>
            </a:r>
            <a:r>
              <a:rPr lang="en-CA" sz="1200" dirty="0">
                <a:latin typeface="Times New Roman" charset="0"/>
                <a:ea typeface="Calibri" charset="0"/>
              </a:rPr>
              <a:t>, 3</a:t>
            </a:r>
            <a:r>
              <a:rPr lang="en-CA" sz="1200" baseline="30000" dirty="0">
                <a:latin typeface="Times New Roman" charset="0"/>
                <a:ea typeface="Calibri" charset="0"/>
              </a:rPr>
              <a:t>rd</a:t>
            </a:r>
            <a:r>
              <a:rPr lang="en-CA" sz="1200" dirty="0">
                <a:latin typeface="Times New Roman" charset="0"/>
                <a:ea typeface="Calibri" charset="0"/>
              </a:rPr>
              <a:t> Edition John Wiley &amp; Sons </a:t>
            </a:r>
            <a:endParaRPr lang="en-US" sz="1200" dirty="0"/>
          </a:p>
        </p:txBody>
      </p:sp>
    </p:spTree>
    <p:extLst>
      <p:ext uri="{BB962C8B-B14F-4D97-AF65-F5344CB8AC3E}">
        <p14:creationId xmlns:p14="http://schemas.microsoft.com/office/powerpoint/2010/main" val="5139826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a:xfrm>
            <a:off x="419100" y="908720"/>
            <a:ext cx="8534400" cy="758825"/>
          </a:xfrm>
        </p:spPr>
        <p:txBody>
          <a:bodyPr/>
          <a:lstStyle/>
          <a:p>
            <a:pPr eaLnBrk="1" hangingPunct="1"/>
            <a:r>
              <a:rPr lang="en-US" altLang="x-none" sz="3200" dirty="0">
                <a:solidFill>
                  <a:schemeClr val="accent6"/>
                </a:solidFill>
              </a:rPr>
              <a:t>The Economic Logic of Cost Advantage</a:t>
            </a:r>
          </a:p>
        </p:txBody>
      </p:sp>
      <p:pic>
        <p:nvPicPr>
          <p:cNvPr id="33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412776"/>
            <a:ext cx="5867400" cy="438467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827584" y="5962298"/>
            <a:ext cx="7992888" cy="276999"/>
          </a:xfrm>
          <a:prstGeom prst="rect">
            <a:avLst/>
          </a:prstGeom>
        </p:spPr>
        <p:txBody>
          <a:bodyPr wrap="square">
            <a:spAutoFit/>
          </a:bodyPr>
          <a:lstStyle/>
          <a:p>
            <a:r>
              <a:rPr lang="en-CA" sz="1200" dirty="0">
                <a:latin typeface="Times New Roman" charset="0"/>
                <a:ea typeface="Calibri" charset="0"/>
              </a:rPr>
              <a:t>D. </a:t>
            </a:r>
            <a:r>
              <a:rPr lang="en-CA" sz="1200" dirty="0" err="1">
                <a:latin typeface="Times New Roman" charset="0"/>
                <a:ea typeface="Calibri" charset="0"/>
              </a:rPr>
              <a:t>Besanko</a:t>
            </a:r>
            <a:r>
              <a:rPr lang="en-CA" sz="1200" dirty="0">
                <a:latin typeface="Times New Roman" charset="0"/>
                <a:ea typeface="Calibri" charset="0"/>
              </a:rPr>
              <a:t>, D. </a:t>
            </a:r>
            <a:r>
              <a:rPr lang="en-CA" sz="1200" dirty="0" err="1">
                <a:latin typeface="Times New Roman" charset="0"/>
                <a:ea typeface="Calibri" charset="0"/>
              </a:rPr>
              <a:t>Dranove</a:t>
            </a:r>
            <a:r>
              <a:rPr lang="en-CA" sz="1200" dirty="0">
                <a:latin typeface="Times New Roman" charset="0"/>
                <a:ea typeface="Calibri" charset="0"/>
              </a:rPr>
              <a:t>, M. </a:t>
            </a:r>
            <a:r>
              <a:rPr lang="en-CA" sz="1200" dirty="0" err="1">
                <a:latin typeface="Times New Roman" charset="0"/>
                <a:ea typeface="Calibri" charset="0"/>
              </a:rPr>
              <a:t>Shanley</a:t>
            </a:r>
            <a:r>
              <a:rPr lang="en-CA" sz="1200" dirty="0">
                <a:latin typeface="Times New Roman" charset="0"/>
                <a:ea typeface="Calibri" charset="0"/>
              </a:rPr>
              <a:t> and S. Schaefer (2004), </a:t>
            </a:r>
            <a:r>
              <a:rPr lang="en-CA" sz="1200" i="1" dirty="0">
                <a:latin typeface="Times New Roman" charset="0"/>
                <a:ea typeface="Calibri" charset="0"/>
              </a:rPr>
              <a:t>The Economics of Strategy</a:t>
            </a:r>
            <a:r>
              <a:rPr lang="en-CA" sz="1200" dirty="0">
                <a:latin typeface="Times New Roman" charset="0"/>
                <a:ea typeface="Calibri" charset="0"/>
              </a:rPr>
              <a:t>, 3</a:t>
            </a:r>
            <a:r>
              <a:rPr lang="en-CA" sz="1200" baseline="30000" dirty="0">
                <a:latin typeface="Times New Roman" charset="0"/>
                <a:ea typeface="Calibri" charset="0"/>
              </a:rPr>
              <a:t>rd</a:t>
            </a:r>
            <a:r>
              <a:rPr lang="en-CA" sz="1200" dirty="0">
                <a:latin typeface="Times New Roman" charset="0"/>
                <a:ea typeface="Calibri" charset="0"/>
              </a:rPr>
              <a:t> Edition John Wiley &amp; Sons </a:t>
            </a:r>
            <a:endParaRPr lang="en-US" sz="1200" dirty="0"/>
          </a:p>
        </p:txBody>
      </p:sp>
    </p:spTree>
    <p:extLst>
      <p:ext uri="{BB962C8B-B14F-4D97-AF65-F5344CB8AC3E}">
        <p14:creationId xmlns:p14="http://schemas.microsoft.com/office/powerpoint/2010/main" val="3926775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054300" y="764704"/>
            <a:ext cx="5616624" cy="2180858"/>
          </a:xfrm>
          <a:prstGeom prst="rect">
            <a:avLst/>
          </a:prstGeom>
        </p:spPr>
      </p:pic>
      <p:pic>
        <p:nvPicPr>
          <p:cNvPr id="5" name="Picture 4"/>
          <p:cNvPicPr>
            <a:picLocks noChangeAspect="1"/>
          </p:cNvPicPr>
          <p:nvPr/>
        </p:nvPicPr>
        <p:blipFill>
          <a:blip r:embed="rId4"/>
          <a:stretch>
            <a:fillRect/>
          </a:stretch>
        </p:blipFill>
        <p:spPr>
          <a:xfrm>
            <a:off x="1890812" y="2864198"/>
            <a:ext cx="5943600" cy="3479800"/>
          </a:xfrm>
          <a:prstGeom prst="rect">
            <a:avLst/>
          </a:prstGeom>
        </p:spPr>
      </p:pic>
    </p:spTree>
    <p:extLst>
      <p:ext uri="{BB962C8B-B14F-4D97-AF65-F5344CB8AC3E}">
        <p14:creationId xmlns:p14="http://schemas.microsoft.com/office/powerpoint/2010/main" val="153010102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914400" y="1156793"/>
            <a:ext cx="7696200" cy="384175"/>
          </a:xfrm>
        </p:spPr>
        <p:txBody>
          <a:bodyPr/>
          <a:lstStyle/>
          <a:p>
            <a:r>
              <a:rPr lang="en-US" sz="2800" dirty="0"/>
              <a:t>Strategic Alliances</a:t>
            </a:r>
          </a:p>
        </p:txBody>
      </p:sp>
      <p:sp>
        <p:nvSpPr>
          <p:cNvPr id="9" name="Content Placeholder 8"/>
          <p:cNvSpPr>
            <a:spLocks noGrp="1"/>
          </p:cNvSpPr>
          <p:nvPr>
            <p:ph sz="half" idx="10"/>
          </p:nvPr>
        </p:nvSpPr>
        <p:spPr>
          <a:xfrm>
            <a:off x="914400" y="1988840"/>
            <a:ext cx="7696200" cy="4248472"/>
          </a:xfrm>
        </p:spPr>
        <p:txBody>
          <a:bodyPr/>
          <a:lstStyle/>
          <a:p>
            <a:pPr marL="1085850" lvl="1" indent="-342900">
              <a:buFont typeface="Arial" charset="0"/>
              <a:buChar char="•"/>
            </a:pPr>
            <a:r>
              <a:rPr lang="en-US" sz="2300" dirty="0"/>
              <a:t>Offer insights for understanding value co-creation</a:t>
            </a:r>
          </a:p>
          <a:p>
            <a:pPr marL="1085850" lvl="1" indent="-342900">
              <a:buFont typeface="Arial" charset="0"/>
              <a:buChar char="•"/>
            </a:pPr>
            <a:r>
              <a:rPr lang="en-US" sz="2300" dirty="0"/>
              <a:t>Can take many forms from simple marketing agreements to significant co-investments</a:t>
            </a:r>
          </a:p>
          <a:p>
            <a:pPr marL="1085850" lvl="1" indent="-342900">
              <a:buFont typeface="Arial" charset="0"/>
              <a:buChar char="•"/>
            </a:pPr>
            <a:r>
              <a:rPr lang="en-US" sz="2300" dirty="0"/>
              <a:t>In the middle of the supply chain </a:t>
            </a:r>
            <a:r>
              <a:rPr lang="en-US" sz="2300" i="1" dirty="0"/>
              <a:t>internalizing externalities</a:t>
            </a:r>
            <a:r>
              <a:rPr lang="en-US" sz="2300" dirty="0"/>
              <a:t> (spillovers) </a:t>
            </a:r>
            <a:r>
              <a:rPr lang="mr-IN" sz="2300" dirty="0"/>
              <a:t>–</a:t>
            </a:r>
            <a:r>
              <a:rPr lang="en-US" sz="2300" dirty="0"/>
              <a:t> e.g. pricing to maximize market size</a:t>
            </a:r>
          </a:p>
          <a:p>
            <a:pPr marL="1085850" lvl="1" indent="-342900">
              <a:buFont typeface="Arial" charset="0"/>
              <a:buChar char="•"/>
            </a:pPr>
            <a:r>
              <a:rPr lang="en-US" sz="2300" dirty="0"/>
              <a:t>At the end of the supply chain </a:t>
            </a:r>
            <a:r>
              <a:rPr lang="mr-IN" sz="2300" dirty="0"/>
              <a:t>–</a:t>
            </a:r>
            <a:r>
              <a:rPr lang="en-US" sz="2300" dirty="0"/>
              <a:t> increasing value to customer of joint provision </a:t>
            </a:r>
            <a:r>
              <a:rPr lang="mr-IN" sz="2300" dirty="0"/>
              <a:t>–</a:t>
            </a:r>
            <a:r>
              <a:rPr lang="en-US" sz="2300" dirty="0"/>
              <a:t> e.g. greater frequency and choice of destinations</a:t>
            </a:r>
          </a:p>
          <a:p>
            <a:pPr marL="1085850" lvl="1" indent="-342900">
              <a:buFont typeface="Arial" charset="0"/>
              <a:buChar char="•"/>
            </a:pPr>
            <a:r>
              <a:rPr lang="en-US" sz="2300" dirty="0"/>
              <a:t>Opportunities to develop and exploit market power</a:t>
            </a:r>
          </a:p>
        </p:txBody>
      </p:sp>
    </p:spTree>
    <p:extLst>
      <p:ext uri="{BB962C8B-B14F-4D97-AF65-F5344CB8AC3E}">
        <p14:creationId xmlns:p14="http://schemas.microsoft.com/office/powerpoint/2010/main" val="173182890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914400" y="1156793"/>
            <a:ext cx="7696200" cy="384175"/>
          </a:xfrm>
        </p:spPr>
        <p:txBody>
          <a:bodyPr/>
          <a:lstStyle/>
          <a:p>
            <a:r>
              <a:rPr lang="en-US" sz="2800" dirty="0"/>
              <a:t>Market Structure &amp; Co-Creation</a:t>
            </a:r>
          </a:p>
        </p:txBody>
      </p:sp>
      <p:sp>
        <p:nvSpPr>
          <p:cNvPr id="9" name="Content Placeholder 8"/>
          <p:cNvSpPr>
            <a:spLocks noGrp="1"/>
          </p:cNvSpPr>
          <p:nvPr>
            <p:ph sz="half" idx="10"/>
          </p:nvPr>
        </p:nvSpPr>
        <p:spPr>
          <a:xfrm>
            <a:off x="914400" y="1988840"/>
            <a:ext cx="7696200" cy="4248472"/>
          </a:xfrm>
        </p:spPr>
        <p:txBody>
          <a:bodyPr/>
          <a:lstStyle/>
          <a:p>
            <a:pPr marL="1085850" lvl="1" indent="-342900">
              <a:buFont typeface="Arial" charset="0"/>
              <a:buChar char="•"/>
            </a:pPr>
            <a:r>
              <a:rPr lang="en-US" sz="2300" dirty="0"/>
              <a:t>How does the relative market power of upstream and downstream firms in the supply chain affect co-creation incentives?</a:t>
            </a:r>
          </a:p>
          <a:p>
            <a:pPr marL="1085850" lvl="1" indent="-342900">
              <a:buFont typeface="Arial" charset="0"/>
              <a:buChar char="•"/>
            </a:pPr>
            <a:r>
              <a:rPr lang="en-US" sz="2300" dirty="0"/>
              <a:t>What are the differences in terms of market power between value co-creation horizontally within markets versus vertically in the supply chain?</a:t>
            </a:r>
          </a:p>
          <a:p>
            <a:pPr marL="1085850" lvl="1" indent="-342900">
              <a:buFont typeface="Arial" charset="0"/>
              <a:buChar char="•"/>
            </a:pPr>
            <a:r>
              <a:rPr lang="en-US" sz="2300" dirty="0"/>
              <a:t>If co-creation creates rents, how are they distributed? </a:t>
            </a:r>
          </a:p>
          <a:p>
            <a:pPr marL="1485900" lvl="2" indent="-342900">
              <a:buFont typeface="Arial" charset="0"/>
              <a:buChar char="•"/>
            </a:pPr>
            <a:r>
              <a:rPr lang="en-US" sz="1900" dirty="0"/>
              <a:t>There is only one source of rent, must compete for it</a:t>
            </a:r>
          </a:p>
          <a:p>
            <a:pPr marL="1085850" lvl="1" indent="-342900">
              <a:buFont typeface="Arial" charset="0"/>
              <a:buChar char="•"/>
            </a:pPr>
            <a:r>
              <a:rPr lang="en-US" sz="2300" dirty="0"/>
              <a:t>What role do clustering and agglomeration economies play?</a:t>
            </a:r>
          </a:p>
        </p:txBody>
      </p:sp>
    </p:spTree>
    <p:extLst>
      <p:ext uri="{BB962C8B-B14F-4D97-AF65-F5344CB8AC3E}">
        <p14:creationId xmlns:p14="http://schemas.microsoft.com/office/powerpoint/2010/main" val="86386032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467544" y="1196752"/>
            <a:ext cx="7696200" cy="384175"/>
          </a:xfrm>
        </p:spPr>
        <p:txBody>
          <a:bodyPr/>
          <a:lstStyle/>
          <a:p>
            <a:r>
              <a:rPr lang="en-US" sz="2800" dirty="0"/>
              <a:t>Principles of</a:t>
            </a:r>
            <a:br>
              <a:rPr lang="en-US" sz="2800" dirty="0"/>
            </a:br>
            <a:r>
              <a:rPr lang="en-US" sz="2800" dirty="0"/>
              <a:t> Co-creation</a:t>
            </a:r>
          </a:p>
        </p:txBody>
      </p:sp>
      <p:sp>
        <p:nvSpPr>
          <p:cNvPr id="9" name="Content Placeholder 8"/>
          <p:cNvSpPr>
            <a:spLocks noGrp="1"/>
          </p:cNvSpPr>
          <p:nvPr>
            <p:ph sz="half" idx="10"/>
          </p:nvPr>
        </p:nvSpPr>
        <p:spPr>
          <a:xfrm>
            <a:off x="914400" y="4417320"/>
            <a:ext cx="7696200" cy="1819991"/>
          </a:xfrm>
        </p:spPr>
        <p:txBody>
          <a:bodyPr/>
          <a:lstStyle/>
          <a:p>
            <a:pPr marL="1085850" lvl="1" indent="-342900">
              <a:buFont typeface="Arial" charset="0"/>
              <a:buChar char="•"/>
            </a:pPr>
            <a:r>
              <a:rPr lang="en-US" sz="2000" dirty="0"/>
              <a:t>Point 1: incentives are important</a:t>
            </a:r>
          </a:p>
          <a:p>
            <a:pPr marL="1085850" lvl="1" indent="-342900">
              <a:buFont typeface="Arial" charset="0"/>
              <a:buChar char="•"/>
            </a:pPr>
            <a:r>
              <a:rPr lang="en-US" sz="2000" dirty="0"/>
              <a:t>Point 2: creating opportunities for sub-coalitions can be destructive</a:t>
            </a:r>
          </a:p>
          <a:p>
            <a:pPr marL="1085850" lvl="1" indent="-342900">
              <a:buFont typeface="Arial" charset="0"/>
              <a:buChar char="•"/>
            </a:pPr>
            <a:r>
              <a:rPr lang="en-US" sz="2000" dirty="0"/>
              <a:t>Point 3: network communication is point-to-point?</a:t>
            </a:r>
          </a:p>
          <a:p>
            <a:pPr marL="1085850" lvl="1" indent="-342900">
              <a:buFont typeface="Arial" charset="0"/>
              <a:buChar char="•"/>
            </a:pPr>
            <a:r>
              <a:rPr lang="en-US" sz="2000" dirty="0"/>
              <a:t>Point 4: what about 2-sided markets? E.g. e-bay</a:t>
            </a:r>
          </a:p>
        </p:txBody>
      </p:sp>
      <p:pic>
        <p:nvPicPr>
          <p:cNvPr id="6" name="Picture 5" descr="mage result for mckinsey value co-creation"/>
          <p:cNvPicPr/>
          <p:nvPr/>
        </p:nvPicPr>
        <p:blipFill>
          <a:blip r:embed="rId3">
            <a:extLst>
              <a:ext uri="{28A0092B-C50C-407E-A947-70E740481C1C}">
                <a14:useLocalDpi xmlns:a14="http://schemas.microsoft.com/office/drawing/2010/main" val="0"/>
              </a:ext>
            </a:extLst>
          </a:blip>
          <a:srcRect/>
          <a:stretch>
            <a:fillRect/>
          </a:stretch>
        </p:blipFill>
        <p:spPr bwMode="auto">
          <a:xfrm>
            <a:off x="3450413" y="936999"/>
            <a:ext cx="5070743" cy="3356097"/>
          </a:xfrm>
          <a:prstGeom prst="rect">
            <a:avLst/>
          </a:prstGeom>
          <a:noFill/>
          <a:ln>
            <a:noFill/>
          </a:ln>
        </p:spPr>
      </p:pic>
    </p:spTree>
    <p:extLst>
      <p:ext uri="{BB962C8B-B14F-4D97-AF65-F5344CB8AC3E}">
        <p14:creationId xmlns:p14="http://schemas.microsoft.com/office/powerpoint/2010/main" val="127268025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2177170" y="1216855"/>
            <a:ext cx="5169768" cy="768437"/>
          </a:xfrm>
        </p:spPr>
        <p:txBody>
          <a:bodyPr/>
          <a:lstStyle/>
          <a:p>
            <a:r>
              <a:rPr lang="en-US" dirty="0"/>
              <a:t>Value Co-Creation: In the Middle versus </a:t>
            </a:r>
            <a:br>
              <a:rPr lang="en-US" dirty="0"/>
            </a:br>
            <a:r>
              <a:rPr lang="en-US" dirty="0"/>
              <a:t>the end of the Supply Chain?</a:t>
            </a:r>
          </a:p>
        </p:txBody>
      </p:sp>
      <p:sp>
        <p:nvSpPr>
          <p:cNvPr id="9" name="Content Placeholder 8"/>
          <p:cNvSpPr>
            <a:spLocks noGrp="1"/>
          </p:cNvSpPr>
          <p:nvPr>
            <p:ph sz="half" idx="10"/>
          </p:nvPr>
        </p:nvSpPr>
        <p:spPr>
          <a:xfrm>
            <a:off x="913954" y="2348880"/>
            <a:ext cx="7696200" cy="3730353"/>
          </a:xfrm>
        </p:spPr>
        <p:txBody>
          <a:bodyPr/>
          <a:lstStyle/>
          <a:p>
            <a:pPr marL="342900" indent="-342900">
              <a:buFont typeface="Arial" charset="0"/>
              <a:buChar char="•"/>
            </a:pPr>
            <a:r>
              <a:rPr lang="en-US" sz="2200" dirty="0"/>
              <a:t>Two (or more) economic agents jointly co-operate to created an outcome valued by both and not possible without co-operation</a:t>
            </a:r>
          </a:p>
          <a:p>
            <a:pPr marL="1085850" lvl="1" indent="-342900">
              <a:buFont typeface="Arial" charset="0"/>
              <a:buChar char="•"/>
            </a:pPr>
            <a:r>
              <a:rPr lang="en-US" sz="2000" dirty="0"/>
              <a:t>Doing things better versus doing new things </a:t>
            </a:r>
            <a:r>
              <a:rPr lang="mr-IN" sz="2000" dirty="0"/>
              <a:t>–</a:t>
            </a:r>
            <a:r>
              <a:rPr lang="en-US" sz="2000" dirty="0"/>
              <a:t> do they both count?</a:t>
            </a:r>
          </a:p>
          <a:p>
            <a:pPr marL="1085850" lvl="1" indent="-342900">
              <a:buFont typeface="Arial" charset="0"/>
              <a:buChar char="•"/>
            </a:pPr>
            <a:r>
              <a:rPr lang="en-US" sz="2000" dirty="0"/>
              <a:t>Is a product/service initiative as much value as an operational initiative</a:t>
            </a:r>
          </a:p>
          <a:p>
            <a:pPr marL="342900" indent="-342900">
              <a:buFont typeface="Arial" charset="0"/>
              <a:buChar char="•"/>
            </a:pPr>
            <a:r>
              <a:rPr lang="en-US" sz="2000" dirty="0"/>
              <a:t>Co-creation at the </a:t>
            </a:r>
            <a:r>
              <a:rPr lang="en-US" sz="2000" b="1" dirty="0"/>
              <a:t>end</a:t>
            </a:r>
            <a:r>
              <a:rPr lang="en-US" sz="2000" dirty="0"/>
              <a:t> of the supply chain focuses on demand and value added is measured by additional consumer surplus</a:t>
            </a:r>
          </a:p>
          <a:p>
            <a:pPr marL="342900" indent="-342900">
              <a:buFont typeface="Arial" charset="0"/>
              <a:buChar char="•"/>
            </a:pPr>
            <a:r>
              <a:rPr lang="en-US" sz="2000" dirty="0"/>
              <a:t>Co-creation in the </a:t>
            </a:r>
            <a:r>
              <a:rPr lang="en-US" sz="2000" b="1" dirty="0"/>
              <a:t>middle</a:t>
            </a:r>
            <a:r>
              <a:rPr lang="en-US" sz="2000" dirty="0"/>
              <a:t> of the supply chain focuses on supply and is measured by lower costs and/or improved efficiency</a:t>
            </a:r>
          </a:p>
        </p:txBody>
      </p:sp>
    </p:spTree>
    <p:extLst>
      <p:ext uri="{BB962C8B-B14F-4D97-AF65-F5344CB8AC3E}">
        <p14:creationId xmlns:p14="http://schemas.microsoft.com/office/powerpoint/2010/main" val="171239243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2069604" y="1013543"/>
            <a:ext cx="5385792" cy="840161"/>
          </a:xfrm>
        </p:spPr>
        <p:txBody>
          <a:bodyPr/>
          <a:lstStyle/>
          <a:p>
            <a:r>
              <a:rPr lang="en-US" sz="2600" dirty="0"/>
              <a:t>Co-creation in the Middle versus the </a:t>
            </a:r>
            <a:br>
              <a:rPr lang="en-US" sz="2600" dirty="0"/>
            </a:br>
            <a:r>
              <a:rPr lang="en-US" sz="2600" dirty="0"/>
              <a:t>end of the Supply Chain</a:t>
            </a:r>
          </a:p>
        </p:txBody>
      </p:sp>
      <p:sp>
        <p:nvSpPr>
          <p:cNvPr id="9" name="Content Placeholder 8"/>
          <p:cNvSpPr>
            <a:spLocks noGrp="1"/>
          </p:cNvSpPr>
          <p:nvPr>
            <p:ph sz="half" idx="10"/>
          </p:nvPr>
        </p:nvSpPr>
        <p:spPr>
          <a:xfrm>
            <a:off x="914400" y="1844824"/>
            <a:ext cx="7696200" cy="4392487"/>
          </a:xfrm>
        </p:spPr>
        <p:txBody>
          <a:bodyPr/>
          <a:lstStyle/>
          <a:p>
            <a:pPr marL="1085850" lvl="1" indent="-342900">
              <a:buFont typeface="Arial" charset="0"/>
              <a:buChar char="•"/>
            </a:pPr>
            <a:r>
              <a:rPr lang="en-US" sz="2000" dirty="0"/>
              <a:t>In principle we can experience B2C, C2B, B2B and C2C</a:t>
            </a:r>
          </a:p>
          <a:p>
            <a:pPr marL="1085850" lvl="1" indent="-342900">
              <a:buFont typeface="Arial" charset="0"/>
              <a:buChar char="•"/>
            </a:pPr>
            <a:r>
              <a:rPr lang="en-US" sz="2000" dirty="0"/>
              <a:t>Much of the established literature has concentrated on the end of the supply chain </a:t>
            </a:r>
            <a:r>
              <a:rPr lang="mr-IN" sz="2000" dirty="0"/>
              <a:t>–</a:t>
            </a:r>
            <a:r>
              <a:rPr lang="en-US" sz="2000" dirty="0"/>
              <a:t> B2C</a:t>
            </a:r>
          </a:p>
          <a:p>
            <a:pPr lvl="1"/>
            <a:r>
              <a:rPr lang="en-CA" sz="2000" dirty="0"/>
              <a:t>How far along the production-consumption chain should we look for co-creation?</a:t>
            </a:r>
            <a:endParaRPr lang="en-US" sz="2000" dirty="0"/>
          </a:p>
          <a:p>
            <a:pPr lvl="2"/>
            <a:r>
              <a:rPr lang="en-CA" sz="1700" dirty="0"/>
              <a:t>Subaru produces automobiles by combining knowledge, skills and resources and this has value in exchange between Subaru and people who want to purchase a Subaru. </a:t>
            </a:r>
            <a:r>
              <a:rPr lang="en-CA" sz="1700" i="1" dirty="0"/>
              <a:t>Value is in exchange</a:t>
            </a:r>
            <a:endParaRPr lang="en-US" sz="1700" dirty="0"/>
          </a:p>
          <a:p>
            <a:pPr lvl="2"/>
            <a:r>
              <a:rPr lang="en-CA" sz="1700" dirty="0"/>
              <a:t>However, a Subaru has value to customers only because people know how to drive and have places to go. </a:t>
            </a:r>
            <a:r>
              <a:rPr lang="en-CA" sz="1700" i="1" dirty="0"/>
              <a:t>The value is in use</a:t>
            </a:r>
            <a:r>
              <a:rPr lang="en-CA" sz="1700" dirty="0"/>
              <a:t>. </a:t>
            </a:r>
            <a:r>
              <a:rPr lang="en-CA" sz="1600" i="1" dirty="0"/>
              <a:t>NOTE: if this were true the customer would always be a co-creator of value but it also means that value in exchange is endogenous since firm looks to what people want to imbed value (e.g. horsepower).</a:t>
            </a:r>
            <a:endParaRPr lang="en-US" sz="1600" i="1" dirty="0"/>
          </a:p>
          <a:p>
            <a:pPr lvl="2"/>
            <a:r>
              <a:rPr lang="en-CA" sz="1700" dirty="0"/>
              <a:t>Value co-creation is establishing electric charging stations from Vancouver to LA</a:t>
            </a:r>
            <a:endParaRPr lang="en-US" sz="1700" dirty="0"/>
          </a:p>
          <a:p>
            <a:pPr marL="1085850" lvl="1" indent="-342900">
              <a:buFont typeface="Arial" charset="0"/>
              <a:buChar char="•"/>
            </a:pPr>
            <a:endParaRPr lang="en-US" sz="2000" dirty="0"/>
          </a:p>
        </p:txBody>
      </p:sp>
    </p:spTree>
    <p:extLst>
      <p:ext uri="{BB962C8B-B14F-4D97-AF65-F5344CB8AC3E}">
        <p14:creationId xmlns:p14="http://schemas.microsoft.com/office/powerpoint/2010/main" val="142260791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2285628" y="1124744"/>
            <a:ext cx="4953744" cy="840161"/>
          </a:xfrm>
        </p:spPr>
        <p:txBody>
          <a:bodyPr/>
          <a:lstStyle/>
          <a:p>
            <a:r>
              <a:rPr lang="en-US" sz="2800" dirty="0"/>
              <a:t>Co-creation in the Middle versus </a:t>
            </a:r>
            <a:br>
              <a:rPr lang="en-US" sz="2800" dirty="0"/>
            </a:br>
            <a:r>
              <a:rPr lang="en-US" sz="2800" dirty="0"/>
              <a:t>the end of the Supply Chain</a:t>
            </a:r>
          </a:p>
        </p:txBody>
      </p:sp>
      <p:sp>
        <p:nvSpPr>
          <p:cNvPr id="9" name="Content Placeholder 8"/>
          <p:cNvSpPr>
            <a:spLocks noGrp="1"/>
          </p:cNvSpPr>
          <p:nvPr>
            <p:ph sz="half" idx="10"/>
          </p:nvPr>
        </p:nvSpPr>
        <p:spPr>
          <a:xfrm>
            <a:off x="914400" y="2204864"/>
            <a:ext cx="7696200" cy="4032447"/>
          </a:xfrm>
        </p:spPr>
        <p:txBody>
          <a:bodyPr/>
          <a:lstStyle/>
          <a:p>
            <a:pPr lvl="1"/>
            <a:r>
              <a:rPr lang="en-CA" dirty="0"/>
              <a:t>Value co-creation in the middle of the supply chain</a:t>
            </a:r>
          </a:p>
          <a:p>
            <a:pPr lvl="2"/>
            <a:r>
              <a:rPr lang="en-CA" dirty="0"/>
              <a:t>Why is it so difficult? Why is it not more common?</a:t>
            </a:r>
          </a:p>
          <a:p>
            <a:pPr lvl="1"/>
            <a:r>
              <a:rPr lang="en-CA" dirty="0"/>
              <a:t>Co-creation turns a one-way road into a two-way road – so like a two lane road we have more traffic, more opportunity for conflict but also more capacity or more efficient/effective use of existing capacity.</a:t>
            </a:r>
            <a:endParaRPr lang="en-US" dirty="0"/>
          </a:p>
          <a:p>
            <a:pPr lvl="2"/>
            <a:r>
              <a:rPr lang="en-CA" dirty="0"/>
              <a:t>Does value creation create wealth for the firm while value co-creation creates wealth for the system or supply chain?</a:t>
            </a:r>
            <a:endParaRPr lang="en-US" dirty="0"/>
          </a:p>
          <a:p>
            <a:pPr lvl="2"/>
            <a:r>
              <a:rPr lang="en-CA" dirty="0"/>
              <a:t>Does the firm create value, does it co-create value and provide service or is it an ‘experience’ that is created?</a:t>
            </a:r>
            <a:endParaRPr lang="en-US" dirty="0"/>
          </a:p>
          <a:p>
            <a:pPr marL="1085850" lvl="1" indent="-342900">
              <a:buFont typeface="Arial" charset="0"/>
              <a:buChar char="•"/>
            </a:pPr>
            <a:endParaRPr lang="en-US" sz="2000" dirty="0"/>
          </a:p>
        </p:txBody>
      </p:sp>
    </p:spTree>
    <p:extLst>
      <p:ext uri="{BB962C8B-B14F-4D97-AF65-F5344CB8AC3E}">
        <p14:creationId xmlns:p14="http://schemas.microsoft.com/office/powerpoint/2010/main" val="57426267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914400" y="980728"/>
            <a:ext cx="7056784" cy="840161"/>
          </a:xfrm>
        </p:spPr>
        <p:txBody>
          <a:bodyPr/>
          <a:lstStyle/>
          <a:p>
            <a:r>
              <a:rPr lang="en-US" sz="2800" dirty="0"/>
              <a:t>Co-creation in the Middle versus the end of the Supply Chain </a:t>
            </a:r>
            <a:r>
              <a:rPr lang="mr-IN" sz="2800" dirty="0"/>
              <a:t>–</a:t>
            </a:r>
            <a:r>
              <a:rPr lang="en-US" sz="2800" dirty="0"/>
              <a:t> An Example with Railways</a:t>
            </a:r>
          </a:p>
        </p:txBody>
      </p:sp>
      <p:sp>
        <p:nvSpPr>
          <p:cNvPr id="9" name="Content Placeholder 8"/>
          <p:cNvSpPr>
            <a:spLocks noGrp="1"/>
          </p:cNvSpPr>
          <p:nvPr>
            <p:ph sz="half" idx="10"/>
          </p:nvPr>
        </p:nvSpPr>
        <p:spPr>
          <a:xfrm>
            <a:off x="914400" y="1988840"/>
            <a:ext cx="7696200" cy="4248471"/>
          </a:xfrm>
        </p:spPr>
        <p:txBody>
          <a:bodyPr/>
          <a:lstStyle/>
          <a:p>
            <a:pPr marL="1085850" lvl="1" indent="-342900">
              <a:buFont typeface="Arial" charset="0"/>
              <a:buChar char="•"/>
            </a:pPr>
            <a:r>
              <a:rPr lang="en-US" sz="1700" dirty="0"/>
              <a:t>CN and CP have developed co-running or co-production regimes </a:t>
            </a:r>
          </a:p>
          <a:p>
            <a:pPr marL="1485900" lvl="2" indent="-342900">
              <a:buFont typeface="Arial" charset="0"/>
              <a:buChar char="•"/>
            </a:pPr>
            <a:r>
              <a:rPr lang="en-US" sz="1600" dirty="0"/>
              <a:t>Railways in North America spend roughly 18% of revenues on capital projects</a:t>
            </a:r>
          </a:p>
          <a:p>
            <a:pPr marL="1085850" lvl="1" indent="-342900">
              <a:buFont typeface="Arial" charset="0"/>
              <a:buChar char="•"/>
            </a:pPr>
            <a:r>
              <a:rPr lang="en-US" sz="1700" dirty="0"/>
              <a:t>Do we need more capital or do we need to manage our capital better? Co-production with other railways. </a:t>
            </a:r>
          </a:p>
          <a:p>
            <a:pPr marL="1485900" lvl="2" indent="-342900">
              <a:buFont typeface="Arial" charset="0"/>
              <a:buChar char="•"/>
            </a:pPr>
            <a:r>
              <a:rPr lang="en-US" sz="1700" dirty="0"/>
              <a:t>Directional running (e.g. Fraser Canyon, Georgian Bay)</a:t>
            </a:r>
          </a:p>
          <a:p>
            <a:pPr marL="1485900" lvl="2" indent="-342900">
              <a:buFont typeface="Arial" charset="0"/>
              <a:buChar char="•"/>
            </a:pPr>
            <a:r>
              <a:rPr lang="en-US" sz="1700" dirty="0"/>
              <a:t>Haulage rights</a:t>
            </a:r>
          </a:p>
          <a:p>
            <a:pPr marL="1485900" lvl="2" indent="-342900">
              <a:buFont typeface="Arial" charset="0"/>
              <a:buChar char="•"/>
            </a:pPr>
            <a:r>
              <a:rPr lang="en-US" sz="1700" dirty="0"/>
              <a:t>Rationalization of duplication</a:t>
            </a:r>
          </a:p>
          <a:p>
            <a:pPr marL="1485900" lvl="2" indent="-342900">
              <a:buFont typeface="Arial" charset="0"/>
              <a:buChar char="•"/>
            </a:pPr>
            <a:r>
              <a:rPr lang="en-US" sz="1700" dirty="0"/>
              <a:t>Reciprocal access to bottleneck locations (e.g. North side </a:t>
            </a:r>
            <a:r>
              <a:rPr lang="en-US" sz="1700" dirty="0" err="1"/>
              <a:t>Burrard</a:t>
            </a:r>
            <a:r>
              <a:rPr lang="en-US" sz="1700" dirty="0"/>
              <a:t> Inlet)</a:t>
            </a:r>
          </a:p>
          <a:p>
            <a:pPr marL="1485900" lvl="2" indent="-342900">
              <a:buFont typeface="Arial" charset="0"/>
              <a:buChar char="•"/>
            </a:pPr>
            <a:r>
              <a:rPr lang="en-US" sz="1600" dirty="0"/>
              <a:t>IMPACT</a:t>
            </a:r>
          </a:p>
          <a:p>
            <a:pPr marL="2000250" lvl="3" indent="-342900">
              <a:buFont typeface="Arial" charset="0"/>
              <a:buChar char="•"/>
            </a:pPr>
            <a:r>
              <a:rPr lang="en-US" sz="1400" dirty="0"/>
              <a:t>Increased line capacity</a:t>
            </a:r>
          </a:p>
          <a:p>
            <a:pPr marL="2000250" lvl="3" indent="-342900">
              <a:buFont typeface="Arial" charset="0"/>
              <a:buChar char="•"/>
            </a:pPr>
            <a:r>
              <a:rPr lang="en-US" sz="1400" dirty="0"/>
              <a:t>Eliminate redundant infrastructure/facilities</a:t>
            </a:r>
          </a:p>
          <a:p>
            <a:pPr marL="2000250" lvl="3" indent="-342900">
              <a:buFont typeface="Arial" charset="0"/>
              <a:buChar char="•"/>
            </a:pPr>
            <a:r>
              <a:rPr lang="en-US" sz="1400" dirty="0"/>
              <a:t>Improve resilience - </a:t>
            </a:r>
            <a:r>
              <a:rPr lang="en-CA" sz="1400" dirty="0"/>
              <a:t>Provision for alternatives at times of accidents or weather incident</a:t>
            </a:r>
            <a:r>
              <a:rPr lang="en-US" sz="1400" dirty="0"/>
              <a:t> </a:t>
            </a:r>
          </a:p>
        </p:txBody>
      </p:sp>
    </p:spTree>
    <p:extLst>
      <p:ext uri="{BB962C8B-B14F-4D97-AF65-F5344CB8AC3E}">
        <p14:creationId xmlns:p14="http://schemas.microsoft.com/office/powerpoint/2010/main" val="203416826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84784"/>
            <a:ext cx="8229600" cy="1143000"/>
          </a:xfrm>
        </p:spPr>
        <p:txBody>
          <a:bodyPr/>
          <a:lstStyle/>
          <a:p>
            <a:r>
              <a:rPr lang="en-US" sz="2500" dirty="0"/>
              <a:t>What are we going to talk about and what lens will I use?</a:t>
            </a:r>
            <a:endParaRPr lang="en-CA" sz="2500" dirty="0"/>
          </a:p>
        </p:txBody>
      </p:sp>
      <p:sp>
        <p:nvSpPr>
          <p:cNvPr id="3" name="Content Placeholder 2"/>
          <p:cNvSpPr>
            <a:spLocks noGrp="1"/>
          </p:cNvSpPr>
          <p:nvPr>
            <p:ph idx="1"/>
          </p:nvPr>
        </p:nvSpPr>
        <p:spPr>
          <a:xfrm>
            <a:off x="457200" y="2056284"/>
            <a:ext cx="8229600" cy="4525963"/>
          </a:xfrm>
        </p:spPr>
        <p:txBody>
          <a:bodyPr/>
          <a:lstStyle/>
          <a:p>
            <a:pPr>
              <a:buFont typeface="Arial" charset="0"/>
              <a:buChar char="•"/>
            </a:pPr>
            <a:r>
              <a:rPr lang="en-US" sz="2000" dirty="0"/>
              <a:t>To begin, I am the academic, so my perspective is research based (the ”I wonder category”) our industry colleagues will speak to ‘how do we get it done’</a:t>
            </a:r>
          </a:p>
          <a:p>
            <a:pPr>
              <a:buFont typeface="Arial" charset="0"/>
              <a:buChar char="•"/>
            </a:pPr>
            <a:r>
              <a:rPr lang="en-US" sz="2000" dirty="0"/>
              <a:t>Secondly, my training is in economics not operations </a:t>
            </a:r>
            <a:r>
              <a:rPr lang="mr-IN" sz="2000" dirty="0"/>
              <a:t>–</a:t>
            </a:r>
            <a:r>
              <a:rPr lang="en-US" sz="2000" dirty="0"/>
              <a:t> which really does not matter </a:t>
            </a:r>
            <a:r>
              <a:rPr lang="mr-IN" sz="2000" dirty="0"/>
              <a:t>–</a:t>
            </a:r>
            <a:r>
              <a:rPr lang="en-US" sz="2000" dirty="0"/>
              <a:t> so you will hear a fair amount of supply &amp; demand, rents, economic agents etc.</a:t>
            </a:r>
          </a:p>
          <a:p>
            <a:pPr>
              <a:buFont typeface="Arial" charset="0"/>
              <a:buChar char="•"/>
            </a:pPr>
            <a:r>
              <a:rPr lang="en-US" sz="2000" dirty="0"/>
              <a:t>Thirdly </a:t>
            </a:r>
            <a:r>
              <a:rPr lang="mr-IN" sz="2000" dirty="0"/>
              <a:t>–</a:t>
            </a:r>
            <a:r>
              <a:rPr lang="en-US" sz="2000" dirty="0"/>
              <a:t> my research focus has principally been in the transportation field so I will draw some examples from aviation and rail and even trucking/logistics but not exclusively</a:t>
            </a:r>
          </a:p>
          <a:p>
            <a:pPr>
              <a:buFont typeface="Arial" charset="0"/>
              <a:buChar char="•"/>
            </a:pPr>
            <a:r>
              <a:rPr lang="en-US" sz="2000" dirty="0"/>
              <a:t>Lastly, I did make two commitments to Michael; first, I would address the five questions he posed to me and second, I would be on time.</a:t>
            </a:r>
          </a:p>
          <a:p>
            <a:endParaRPr lang="en-CA" sz="1800" dirty="0"/>
          </a:p>
        </p:txBody>
      </p:sp>
    </p:spTree>
    <p:extLst>
      <p:ext uri="{BB962C8B-B14F-4D97-AF65-F5344CB8AC3E}">
        <p14:creationId xmlns:p14="http://schemas.microsoft.com/office/powerpoint/2010/main" val="235890855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914400" y="884783"/>
            <a:ext cx="7696200" cy="384175"/>
          </a:xfrm>
        </p:spPr>
        <p:txBody>
          <a:bodyPr/>
          <a:lstStyle/>
          <a:p>
            <a:r>
              <a:rPr lang="en-US" sz="2800" dirty="0"/>
              <a:t>(1)</a:t>
            </a:r>
            <a:r>
              <a:rPr lang="en-US" sz="1100" dirty="0"/>
              <a:t>   </a:t>
            </a:r>
            <a:r>
              <a:rPr lang="en-US" sz="2800" dirty="0"/>
              <a:t>Have we become better at value co-creation?</a:t>
            </a:r>
          </a:p>
        </p:txBody>
      </p:sp>
      <p:sp>
        <p:nvSpPr>
          <p:cNvPr id="9" name="Content Placeholder 8"/>
          <p:cNvSpPr>
            <a:spLocks noGrp="1"/>
          </p:cNvSpPr>
          <p:nvPr>
            <p:ph sz="half" idx="10"/>
          </p:nvPr>
        </p:nvSpPr>
        <p:spPr>
          <a:xfrm>
            <a:off x="914400" y="1340769"/>
            <a:ext cx="7696200" cy="4896544"/>
          </a:xfrm>
        </p:spPr>
        <p:txBody>
          <a:bodyPr/>
          <a:lstStyle/>
          <a:p>
            <a:pPr lvl="1" indent="0">
              <a:buNone/>
            </a:pPr>
            <a:r>
              <a:rPr lang="en-US" sz="2200" dirty="0"/>
              <a:t>What does value co-creation require?</a:t>
            </a:r>
          </a:p>
          <a:p>
            <a:pPr marL="1485900" lvl="2" indent="-342900">
              <a:buFont typeface="Arial" charset="0"/>
              <a:buChar char="•"/>
            </a:pPr>
            <a:r>
              <a:rPr lang="en-US" sz="1800" dirty="0"/>
              <a:t>Value co-creation moves from teaching the </a:t>
            </a:r>
            <a:r>
              <a:rPr lang="en-US" sz="1800" u="sng" dirty="0"/>
              <a:t>customer</a:t>
            </a:r>
            <a:r>
              <a:rPr lang="en-US" sz="1800" dirty="0"/>
              <a:t> to learning from each other.</a:t>
            </a:r>
          </a:p>
          <a:p>
            <a:pPr marL="1485900" lvl="2" indent="-342900">
              <a:buFont typeface="Arial" charset="0"/>
              <a:buChar char="•"/>
            </a:pPr>
            <a:r>
              <a:rPr lang="en-US" sz="1800" dirty="0"/>
              <a:t>Sharing information </a:t>
            </a:r>
            <a:r>
              <a:rPr lang="mr-IN" sz="1800" dirty="0"/>
              <a:t>–</a:t>
            </a:r>
            <a:r>
              <a:rPr lang="en-US" sz="1800" dirty="0"/>
              <a:t> vulnerable to hold up problem</a:t>
            </a:r>
          </a:p>
          <a:p>
            <a:pPr marL="2000250" lvl="3" indent="-342900">
              <a:buFont typeface="Arial" charset="0"/>
              <a:buChar char="•"/>
            </a:pPr>
            <a:r>
              <a:rPr lang="en-US" sz="1600" i="1" dirty="0"/>
              <a:t>To most managers, the thought of openly and transparently engaging customers, sharing detailed data is scary</a:t>
            </a:r>
            <a:r>
              <a:rPr lang="en-US" sz="1600" dirty="0"/>
              <a:t> </a:t>
            </a:r>
          </a:p>
          <a:p>
            <a:pPr marL="1485900" lvl="2" indent="-342900">
              <a:buFont typeface="Arial" charset="0"/>
              <a:buChar char="•"/>
            </a:pPr>
            <a:r>
              <a:rPr lang="en-US" sz="1800" dirty="0"/>
              <a:t>Customization </a:t>
            </a:r>
            <a:r>
              <a:rPr lang="mr-IN" sz="1800" dirty="0"/>
              <a:t>–</a:t>
            </a:r>
            <a:r>
              <a:rPr lang="en-US" sz="1800" dirty="0"/>
              <a:t> deepening relationships, innovation</a:t>
            </a:r>
          </a:p>
          <a:p>
            <a:pPr marL="2000250" lvl="3" indent="-342900">
              <a:buFont typeface="Arial" charset="0"/>
              <a:buChar char="•"/>
            </a:pPr>
            <a:r>
              <a:rPr lang="en-US" sz="1600" dirty="0"/>
              <a:t>Commitment, reducing options, long term view</a:t>
            </a:r>
          </a:p>
          <a:p>
            <a:pPr marL="1485900" lvl="2" indent="-342900">
              <a:buFont typeface="Arial" charset="0"/>
              <a:buChar char="•"/>
            </a:pPr>
            <a:r>
              <a:rPr lang="en-US" sz="1800" dirty="0"/>
              <a:t>Targeting your co-creators</a:t>
            </a:r>
          </a:p>
          <a:p>
            <a:pPr marL="2000250" lvl="3" indent="-342900">
              <a:buFont typeface="Arial" charset="0"/>
              <a:buChar char="•"/>
            </a:pPr>
            <a:r>
              <a:rPr lang="en-US" sz="1600" i="1" dirty="0"/>
              <a:t>Doing homework as to what appeals to participants, choose your markets, customers and partners wisely</a:t>
            </a:r>
          </a:p>
          <a:p>
            <a:pPr marL="2000250" lvl="3" indent="-342900">
              <a:buFont typeface="Arial" charset="0"/>
              <a:buChar char="•"/>
            </a:pPr>
            <a:r>
              <a:rPr lang="en-US" sz="1600" i="1" dirty="0"/>
              <a:t>Motivation </a:t>
            </a:r>
            <a:r>
              <a:rPr lang="mr-IN" sz="1600" i="1" dirty="0"/>
              <a:t>–</a:t>
            </a:r>
            <a:r>
              <a:rPr lang="en-US" sz="1600" i="1" dirty="0"/>
              <a:t> compensation, recognition, curiosity, social butterflies</a:t>
            </a:r>
            <a:r>
              <a:rPr lang="en-US" sz="1600" dirty="0"/>
              <a:t> </a:t>
            </a:r>
          </a:p>
          <a:p>
            <a:pPr marL="1485900" lvl="2" indent="-342900">
              <a:buFont typeface="Arial" charset="0"/>
              <a:buChar char="•"/>
            </a:pPr>
            <a:r>
              <a:rPr lang="en-US" sz="1800" dirty="0"/>
              <a:t>Sustainability- of competitive advantage</a:t>
            </a:r>
          </a:p>
          <a:p>
            <a:pPr marL="2000250" lvl="3" indent="-342900">
              <a:buFont typeface="Arial" charset="0"/>
              <a:buChar char="•"/>
            </a:pPr>
            <a:r>
              <a:rPr lang="en-US" sz="1600" i="1" dirty="0"/>
              <a:t>Customer focus - price leader, product innovator or superior service </a:t>
            </a:r>
          </a:p>
          <a:p>
            <a:pPr marL="2000250" lvl="3" indent="-342900">
              <a:buFont typeface="Arial" charset="0"/>
              <a:buChar char="•"/>
            </a:pPr>
            <a:r>
              <a:rPr lang="en-US" sz="1600" i="1" dirty="0"/>
              <a:t>Supplier focus - cost advantage </a:t>
            </a:r>
            <a:r>
              <a:rPr lang="en-US" sz="1600" dirty="0"/>
              <a:t>- </a:t>
            </a:r>
          </a:p>
        </p:txBody>
      </p:sp>
    </p:spTree>
    <p:extLst>
      <p:ext uri="{BB962C8B-B14F-4D97-AF65-F5344CB8AC3E}">
        <p14:creationId xmlns:p14="http://schemas.microsoft.com/office/powerpoint/2010/main" val="82436294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922384" y="1338425"/>
            <a:ext cx="7696200" cy="384175"/>
          </a:xfrm>
        </p:spPr>
        <p:txBody>
          <a:bodyPr/>
          <a:lstStyle/>
          <a:p>
            <a:r>
              <a:rPr lang="en-US" sz="2800" dirty="0"/>
              <a:t>(2)</a:t>
            </a:r>
            <a:r>
              <a:rPr lang="en-US" sz="1100" dirty="0"/>
              <a:t>   </a:t>
            </a:r>
            <a:r>
              <a:rPr lang="en-US" sz="2800" dirty="0"/>
              <a:t>Are we poised to become better in the future?</a:t>
            </a:r>
          </a:p>
        </p:txBody>
      </p:sp>
      <p:pic>
        <p:nvPicPr>
          <p:cNvPr id="3" name="Picture 2"/>
          <p:cNvPicPr>
            <a:picLocks noChangeAspect="1"/>
          </p:cNvPicPr>
          <p:nvPr/>
        </p:nvPicPr>
        <p:blipFill>
          <a:blip r:embed="rId3"/>
          <a:stretch>
            <a:fillRect/>
          </a:stretch>
        </p:blipFill>
        <p:spPr>
          <a:xfrm>
            <a:off x="904217" y="2420888"/>
            <a:ext cx="2895092" cy="2457326"/>
          </a:xfrm>
          <a:prstGeom prst="rect">
            <a:avLst/>
          </a:prstGeom>
        </p:spPr>
      </p:pic>
      <p:pic>
        <p:nvPicPr>
          <p:cNvPr id="4" name="Picture 3"/>
          <p:cNvPicPr>
            <a:picLocks noChangeAspect="1"/>
          </p:cNvPicPr>
          <p:nvPr/>
        </p:nvPicPr>
        <p:blipFill>
          <a:blip r:embed="rId4"/>
          <a:stretch>
            <a:fillRect/>
          </a:stretch>
        </p:blipFill>
        <p:spPr>
          <a:xfrm>
            <a:off x="4355976" y="2132856"/>
            <a:ext cx="4468166" cy="3098613"/>
          </a:xfrm>
          <a:prstGeom prst="rect">
            <a:avLst/>
          </a:prstGeom>
        </p:spPr>
      </p:pic>
      <p:sp>
        <p:nvSpPr>
          <p:cNvPr id="5" name="Rectangle 4"/>
          <p:cNvSpPr/>
          <p:nvPr/>
        </p:nvSpPr>
        <p:spPr>
          <a:xfrm>
            <a:off x="914400" y="5665049"/>
            <a:ext cx="3263522" cy="307777"/>
          </a:xfrm>
          <a:prstGeom prst="rect">
            <a:avLst/>
          </a:prstGeom>
        </p:spPr>
        <p:txBody>
          <a:bodyPr wrap="none">
            <a:spAutoFit/>
          </a:bodyPr>
          <a:lstStyle/>
          <a:p>
            <a:r>
              <a:rPr lang="en-CA" sz="1400" dirty="0">
                <a:solidFill>
                  <a:srgbClr val="000000"/>
                </a:solidFill>
                <a:latin typeface="Times New Roman" charset="0"/>
                <a:ea typeface="Calibri" charset="0"/>
                <a:cs typeface="Times New Roman" charset="0"/>
              </a:rPr>
              <a:t>Source: </a:t>
            </a:r>
            <a:r>
              <a:rPr lang="en-CA" sz="1400" i="1" dirty="0">
                <a:solidFill>
                  <a:srgbClr val="000000"/>
                </a:solidFill>
                <a:latin typeface="Times New Roman" charset="0"/>
                <a:ea typeface="Calibri" charset="0"/>
                <a:cs typeface="Times New Roman" charset="0"/>
              </a:rPr>
              <a:t>Performance</a:t>
            </a:r>
            <a:r>
              <a:rPr lang="en-CA" sz="1400" dirty="0">
                <a:solidFill>
                  <a:srgbClr val="000000"/>
                </a:solidFill>
                <a:latin typeface="Times New Roman" charset="0"/>
                <a:ea typeface="Calibri" charset="0"/>
                <a:cs typeface="Times New Roman" charset="0"/>
              </a:rPr>
              <a:t>, Vol. 6, issue 3, 2014</a:t>
            </a:r>
            <a:endParaRPr lang="en-US" sz="1400" dirty="0">
              <a:effectLst/>
              <a:latin typeface="Calibri" charset="0"/>
              <a:ea typeface="Calibri" charset="0"/>
              <a:cs typeface="Times New Roman" charset="0"/>
            </a:endParaRPr>
          </a:p>
        </p:txBody>
      </p:sp>
    </p:spTree>
    <p:extLst>
      <p:ext uri="{BB962C8B-B14F-4D97-AF65-F5344CB8AC3E}">
        <p14:creationId xmlns:p14="http://schemas.microsoft.com/office/powerpoint/2010/main" val="208833115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904217" y="1065212"/>
            <a:ext cx="7696200" cy="384175"/>
          </a:xfrm>
        </p:spPr>
        <p:txBody>
          <a:bodyPr/>
          <a:lstStyle/>
          <a:p>
            <a:r>
              <a:rPr lang="en-US" sz="2800" dirty="0"/>
              <a:t>(2)</a:t>
            </a:r>
            <a:r>
              <a:rPr lang="en-US" sz="1100" dirty="0"/>
              <a:t>   </a:t>
            </a:r>
            <a:r>
              <a:rPr lang="en-US" sz="2800" dirty="0"/>
              <a:t>Are we poised to become better in the future?</a:t>
            </a:r>
          </a:p>
        </p:txBody>
      </p:sp>
      <p:sp>
        <p:nvSpPr>
          <p:cNvPr id="9" name="Content Placeholder 8"/>
          <p:cNvSpPr>
            <a:spLocks noGrp="1"/>
          </p:cNvSpPr>
          <p:nvPr>
            <p:ph sz="half" idx="10"/>
          </p:nvPr>
        </p:nvSpPr>
        <p:spPr>
          <a:xfrm>
            <a:off x="914400" y="1600199"/>
            <a:ext cx="7696200" cy="4637113"/>
          </a:xfrm>
        </p:spPr>
        <p:txBody>
          <a:bodyPr/>
          <a:lstStyle/>
          <a:p>
            <a:pPr marL="1085850" lvl="1" indent="-342900">
              <a:buFont typeface="Arial" charset="0"/>
              <a:buChar char="•"/>
            </a:pPr>
            <a:r>
              <a:rPr lang="en-US" dirty="0"/>
              <a:t>Is this the right tool (approach?) </a:t>
            </a:r>
            <a:r>
              <a:rPr lang="mr-IN" dirty="0"/>
              <a:t>–</a:t>
            </a:r>
            <a:r>
              <a:rPr lang="en-US" dirty="0"/>
              <a:t> to create value</a:t>
            </a:r>
          </a:p>
          <a:p>
            <a:pPr marL="1485900" lvl="2" indent="-342900">
              <a:buFont typeface="Arial" charset="0"/>
              <a:buChar char="•"/>
            </a:pPr>
            <a:r>
              <a:rPr lang="en-US" i="1" dirty="0"/>
              <a:t>Is co-creation superior to value creation</a:t>
            </a:r>
          </a:p>
          <a:p>
            <a:pPr marL="1485900" lvl="2" indent="-342900">
              <a:buFont typeface="Arial" charset="0"/>
              <a:buChar char="•"/>
            </a:pPr>
            <a:r>
              <a:rPr lang="en-US" i="1" dirty="0"/>
              <a:t>Is co-creation better used in certain industries?</a:t>
            </a:r>
          </a:p>
          <a:p>
            <a:pPr marL="1085850" lvl="1" indent="-342900">
              <a:buFont typeface="Arial" charset="0"/>
              <a:buChar char="•"/>
            </a:pPr>
            <a:r>
              <a:rPr lang="en-US" dirty="0"/>
              <a:t>What are the goals of co-creation?</a:t>
            </a:r>
          </a:p>
          <a:p>
            <a:pPr marL="1485900" lvl="2" indent="-342900">
              <a:buFont typeface="Arial" charset="0"/>
              <a:buChar char="•"/>
            </a:pPr>
            <a:r>
              <a:rPr lang="en-US" i="1" dirty="0"/>
              <a:t>Tripling your stock price? </a:t>
            </a:r>
          </a:p>
          <a:p>
            <a:pPr marL="1485900" lvl="2" indent="-342900">
              <a:buFont typeface="Arial" charset="0"/>
              <a:buChar char="•"/>
            </a:pPr>
            <a:r>
              <a:rPr lang="en-US" i="1" dirty="0"/>
              <a:t>Responsibility </a:t>
            </a:r>
            <a:r>
              <a:rPr lang="mr-IN" i="1" dirty="0"/>
              <a:t>–</a:t>
            </a:r>
            <a:r>
              <a:rPr lang="en-US" i="1" dirty="0"/>
              <a:t> financial, social, environmental</a:t>
            </a:r>
          </a:p>
          <a:p>
            <a:pPr marL="1085850" lvl="1" indent="-342900">
              <a:buFont typeface="Arial" charset="0"/>
              <a:buChar char="•"/>
            </a:pPr>
            <a:r>
              <a:rPr lang="en-US" dirty="0"/>
              <a:t>What are the right metrics?</a:t>
            </a:r>
          </a:p>
          <a:p>
            <a:pPr marL="1485900" lvl="2" indent="-342900">
              <a:buFont typeface="Arial" charset="0"/>
              <a:buChar char="•"/>
            </a:pPr>
            <a:r>
              <a:rPr lang="en-US" i="1" dirty="0"/>
              <a:t>Invest in growth or margin improvement </a:t>
            </a:r>
          </a:p>
          <a:p>
            <a:pPr marL="1485900" lvl="2" indent="-342900">
              <a:buFont typeface="Arial" charset="0"/>
              <a:buChar char="•"/>
            </a:pPr>
            <a:r>
              <a:rPr lang="en-US" i="1" dirty="0"/>
              <a:t>E.g. airport privatization</a:t>
            </a:r>
          </a:p>
          <a:p>
            <a:pPr marL="1085850" lvl="1" indent="-342900">
              <a:buFont typeface="Arial" charset="0"/>
              <a:buChar char="•"/>
            </a:pPr>
            <a:r>
              <a:rPr lang="en-US" dirty="0"/>
              <a:t>Where do we want to be in the supply chain?</a:t>
            </a:r>
          </a:p>
          <a:p>
            <a:pPr marL="1485900" lvl="2" indent="-342900">
              <a:buFont typeface="Arial" charset="0"/>
              <a:buChar char="•"/>
            </a:pPr>
            <a:r>
              <a:rPr lang="en-US" i="1" dirty="0"/>
              <a:t>At the end or in the middle, why? (adjacency &amp; leapfrogging)</a:t>
            </a:r>
          </a:p>
        </p:txBody>
      </p:sp>
    </p:spTree>
    <p:extLst>
      <p:ext uri="{BB962C8B-B14F-4D97-AF65-F5344CB8AC3E}">
        <p14:creationId xmlns:p14="http://schemas.microsoft.com/office/powerpoint/2010/main" val="129932290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904217" y="1065212"/>
            <a:ext cx="7696200" cy="384175"/>
          </a:xfrm>
        </p:spPr>
        <p:txBody>
          <a:bodyPr/>
          <a:lstStyle/>
          <a:p>
            <a:r>
              <a:rPr lang="en-US" dirty="0"/>
              <a:t>(3)   What current/imminent trends might support/hinder successful value co-creation?</a:t>
            </a:r>
          </a:p>
        </p:txBody>
      </p:sp>
      <p:sp>
        <p:nvSpPr>
          <p:cNvPr id="9" name="Content Placeholder 8"/>
          <p:cNvSpPr>
            <a:spLocks noGrp="1"/>
          </p:cNvSpPr>
          <p:nvPr>
            <p:ph sz="half" idx="10"/>
          </p:nvPr>
        </p:nvSpPr>
        <p:spPr>
          <a:xfrm>
            <a:off x="914400" y="1828799"/>
            <a:ext cx="7696200" cy="4408513"/>
          </a:xfrm>
        </p:spPr>
        <p:txBody>
          <a:bodyPr/>
          <a:lstStyle/>
          <a:p>
            <a:pPr lvl="1" indent="0" defTabSz="914400">
              <a:spcBef>
                <a:spcPts val="0"/>
              </a:spcBef>
              <a:buNone/>
              <a:defRPr/>
            </a:pPr>
            <a:r>
              <a:rPr lang="en-US" dirty="0"/>
              <a:t>Co-creation requires commitment, transparency &amp; responsibility</a:t>
            </a:r>
          </a:p>
          <a:p>
            <a:pPr lvl="1" indent="0" defTabSz="914400">
              <a:spcBef>
                <a:spcPts val="0"/>
              </a:spcBef>
              <a:buNone/>
              <a:defRPr/>
            </a:pPr>
            <a:endParaRPr lang="en-US" dirty="0"/>
          </a:p>
          <a:p>
            <a:pPr marL="1085850" lvl="1" indent="-342900" defTabSz="914400">
              <a:spcBef>
                <a:spcPts val="0"/>
              </a:spcBef>
              <a:defRPr/>
            </a:pPr>
            <a:r>
              <a:rPr lang="en-US" sz="2000" dirty="0"/>
              <a:t>Co-creation is not just about problem solving or tweaking products </a:t>
            </a:r>
            <a:r>
              <a:rPr lang="mr-IN" sz="2000" dirty="0"/>
              <a:t>–</a:t>
            </a:r>
            <a:r>
              <a:rPr lang="en-US" sz="2000" dirty="0"/>
              <a:t> new markets should be explored</a:t>
            </a:r>
          </a:p>
          <a:p>
            <a:pPr marL="1085850" lvl="1" indent="-342900" defTabSz="914400">
              <a:spcBef>
                <a:spcPts val="0"/>
              </a:spcBef>
              <a:defRPr/>
            </a:pPr>
            <a:r>
              <a:rPr lang="en-US" sz="2000" dirty="0"/>
              <a:t>Honest and transparent with co-creation partners </a:t>
            </a:r>
            <a:r>
              <a:rPr lang="mr-IN" sz="2000" dirty="0"/>
              <a:t>–</a:t>
            </a:r>
            <a:r>
              <a:rPr lang="en-US" sz="2000" dirty="0"/>
              <a:t> customers/suppliers, both?</a:t>
            </a:r>
          </a:p>
          <a:p>
            <a:pPr marL="1085850" lvl="1" indent="-342900" defTabSz="914400">
              <a:spcBef>
                <a:spcPts val="0"/>
              </a:spcBef>
              <a:defRPr/>
            </a:pPr>
            <a:r>
              <a:rPr lang="en-US" sz="2000" dirty="0"/>
              <a:t>The Right Culture </a:t>
            </a:r>
            <a:r>
              <a:rPr lang="mr-IN" sz="2000" dirty="0"/>
              <a:t>–</a:t>
            </a:r>
            <a:r>
              <a:rPr lang="en-US" sz="2000" dirty="0"/>
              <a:t> making a mistake is </a:t>
            </a:r>
            <a:r>
              <a:rPr lang="en-US" sz="2000" b="1" dirty="0"/>
              <a:t>not</a:t>
            </a:r>
            <a:r>
              <a:rPr lang="en-US" sz="2000" dirty="0"/>
              <a:t> the worst thing someone can do </a:t>
            </a:r>
            <a:r>
              <a:rPr lang="mr-IN" sz="2000" dirty="0"/>
              <a:t>–</a:t>
            </a:r>
            <a:r>
              <a:rPr lang="en-US" sz="2000" dirty="0"/>
              <a:t> outside the comfort zone</a:t>
            </a:r>
          </a:p>
          <a:p>
            <a:pPr marL="1085850" lvl="1" indent="-342900" defTabSz="914400">
              <a:spcBef>
                <a:spcPts val="0"/>
              </a:spcBef>
              <a:defRPr/>
            </a:pPr>
            <a:r>
              <a:rPr lang="en-US" sz="2000" dirty="0"/>
              <a:t>External co-creation requires internal organizational consistency</a:t>
            </a:r>
          </a:p>
          <a:p>
            <a:pPr marL="1085850" lvl="1" indent="-342900" defTabSz="914400">
              <a:spcBef>
                <a:spcPts val="0"/>
              </a:spcBef>
              <a:defRPr/>
            </a:pPr>
            <a:r>
              <a:rPr lang="en-US" sz="2000" dirty="0"/>
              <a:t>Sharing the rents </a:t>
            </a:r>
            <a:r>
              <a:rPr lang="mr-IN" sz="2000" dirty="0"/>
              <a:t>–</a:t>
            </a:r>
            <a:r>
              <a:rPr lang="en-US" sz="2000" dirty="0"/>
              <a:t> </a:t>
            </a:r>
            <a:r>
              <a:rPr lang="en-US" sz="2000" i="1" dirty="0"/>
              <a:t>e.g. Spirit versus Delta (Air Canada)</a:t>
            </a:r>
          </a:p>
        </p:txBody>
      </p:sp>
    </p:spTree>
    <p:extLst>
      <p:ext uri="{BB962C8B-B14F-4D97-AF65-F5344CB8AC3E}">
        <p14:creationId xmlns:p14="http://schemas.microsoft.com/office/powerpoint/2010/main" val="30160102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914400" y="1004863"/>
            <a:ext cx="7696200" cy="384175"/>
          </a:xfrm>
        </p:spPr>
        <p:txBody>
          <a:bodyPr/>
          <a:lstStyle/>
          <a:p>
            <a:r>
              <a:rPr lang="en-US" dirty="0"/>
              <a:t>(3)   What current/imminent trends might support/hinder successful value co-creation?</a:t>
            </a:r>
          </a:p>
        </p:txBody>
      </p:sp>
      <p:sp>
        <p:nvSpPr>
          <p:cNvPr id="9" name="Content Placeholder 8"/>
          <p:cNvSpPr>
            <a:spLocks noGrp="1"/>
          </p:cNvSpPr>
          <p:nvPr>
            <p:ph sz="half" idx="10"/>
          </p:nvPr>
        </p:nvSpPr>
        <p:spPr>
          <a:xfrm>
            <a:off x="914400" y="1670722"/>
            <a:ext cx="7696200" cy="4820096"/>
          </a:xfrm>
        </p:spPr>
        <p:txBody>
          <a:bodyPr/>
          <a:lstStyle/>
          <a:p>
            <a:pPr lvl="1" indent="0" defTabSz="914400">
              <a:spcBef>
                <a:spcPts val="0"/>
              </a:spcBef>
              <a:buNone/>
              <a:defRPr/>
            </a:pPr>
            <a:r>
              <a:rPr lang="en-US" sz="2000" dirty="0"/>
              <a:t>Company centric view*:</a:t>
            </a:r>
          </a:p>
          <a:p>
            <a:pPr marL="1085850" lvl="1" indent="-342900" defTabSz="914400">
              <a:spcBef>
                <a:spcPts val="0"/>
              </a:spcBef>
              <a:defRPr/>
            </a:pPr>
            <a:r>
              <a:rPr lang="en-US" sz="1700" i="1" dirty="0"/>
              <a:t>Consumer is outside the value chain</a:t>
            </a:r>
          </a:p>
          <a:p>
            <a:pPr marL="1085850" lvl="1" indent="-342900" defTabSz="914400">
              <a:spcBef>
                <a:spcPts val="0"/>
              </a:spcBef>
              <a:defRPr/>
            </a:pPr>
            <a:r>
              <a:rPr lang="en-US" sz="1700" i="1" dirty="0"/>
              <a:t>Firm controls where, when and how value is added in the value chain</a:t>
            </a:r>
          </a:p>
          <a:p>
            <a:pPr marL="1085850" lvl="1" indent="-342900" defTabSz="914400">
              <a:spcBef>
                <a:spcPts val="0"/>
              </a:spcBef>
              <a:defRPr/>
            </a:pPr>
            <a:r>
              <a:rPr lang="en-US" sz="1700" i="1" dirty="0"/>
              <a:t>Value is created by activities controlled by the firm prior to purchase</a:t>
            </a:r>
          </a:p>
          <a:p>
            <a:pPr marL="1085850" lvl="1" indent="-342900" defTabSz="914400">
              <a:spcBef>
                <a:spcPts val="0"/>
              </a:spcBef>
              <a:defRPr/>
            </a:pPr>
            <a:r>
              <a:rPr lang="en-US" sz="1700" i="1" dirty="0"/>
              <a:t>A single point of exchange extracts value from the customer</a:t>
            </a:r>
          </a:p>
          <a:p>
            <a:pPr lvl="1" indent="0" defTabSz="914400">
              <a:spcBef>
                <a:spcPts val="0"/>
              </a:spcBef>
              <a:buNone/>
              <a:defRPr/>
            </a:pPr>
            <a:endParaRPr lang="en-US" sz="1700" i="1" dirty="0"/>
          </a:p>
          <a:p>
            <a:pPr lvl="1" indent="0" defTabSz="914400">
              <a:spcBef>
                <a:spcPts val="0"/>
              </a:spcBef>
              <a:buNone/>
              <a:defRPr/>
            </a:pPr>
            <a:r>
              <a:rPr lang="en-US" sz="2000" dirty="0"/>
              <a:t>Consumer centric view</a:t>
            </a:r>
          </a:p>
          <a:p>
            <a:pPr marL="1085850" lvl="1" indent="-342900" defTabSz="914400">
              <a:spcBef>
                <a:spcPts val="0"/>
              </a:spcBef>
              <a:defRPr/>
            </a:pPr>
            <a:r>
              <a:rPr lang="en-US" sz="1700" i="1" dirty="0"/>
              <a:t>Customer is integral to system of value creation</a:t>
            </a:r>
          </a:p>
          <a:p>
            <a:pPr marL="1085850" lvl="1" indent="-342900" defTabSz="914400">
              <a:spcBef>
                <a:spcPts val="0"/>
              </a:spcBef>
              <a:defRPr/>
            </a:pPr>
            <a:r>
              <a:rPr lang="en-US" sz="1700" i="1" dirty="0"/>
              <a:t>Customer can influence where, when, how value is generated</a:t>
            </a:r>
          </a:p>
          <a:p>
            <a:pPr marL="1085850" lvl="1" indent="-342900" defTabSz="914400">
              <a:spcBef>
                <a:spcPts val="0"/>
              </a:spcBef>
              <a:defRPr/>
            </a:pPr>
            <a:r>
              <a:rPr lang="en-US" sz="1700" i="1" dirty="0"/>
              <a:t>Customer can go beyond industrial boundaries to extract value</a:t>
            </a:r>
          </a:p>
          <a:p>
            <a:pPr marL="1085850" lvl="1" indent="-342900" defTabSz="914400">
              <a:spcBef>
                <a:spcPts val="0"/>
              </a:spcBef>
              <a:defRPr/>
            </a:pPr>
            <a:r>
              <a:rPr lang="en-US" sz="1700" i="1" dirty="0"/>
              <a:t>Customer can compete with industry for value extraction</a:t>
            </a:r>
          </a:p>
          <a:p>
            <a:pPr marL="1085850" lvl="1" indent="-342900" defTabSz="914400">
              <a:spcBef>
                <a:spcPts val="0"/>
              </a:spcBef>
              <a:defRPr/>
            </a:pPr>
            <a:r>
              <a:rPr lang="en-US" sz="1700" i="1" dirty="0"/>
              <a:t>There are multiple points of exchange where customers and firms can co-create</a:t>
            </a:r>
          </a:p>
          <a:p>
            <a:pPr marL="1485900" lvl="2" indent="-342900" defTabSz="914400">
              <a:spcBef>
                <a:spcPts val="0"/>
              </a:spcBef>
              <a:defRPr/>
            </a:pPr>
            <a:r>
              <a:rPr lang="en-US" sz="1300" i="1" dirty="0"/>
              <a:t>How transactions are managed</a:t>
            </a:r>
          </a:p>
          <a:p>
            <a:pPr marL="1485900" lvl="2" indent="-342900" defTabSz="914400">
              <a:spcBef>
                <a:spcPts val="0"/>
              </a:spcBef>
              <a:defRPr/>
            </a:pPr>
            <a:r>
              <a:rPr lang="en-US" sz="1300" i="1" dirty="0"/>
              <a:t>How choices are established</a:t>
            </a:r>
          </a:p>
          <a:p>
            <a:pPr marL="1485900" lvl="2" indent="-342900" defTabSz="914400">
              <a:spcBef>
                <a:spcPts val="0"/>
              </a:spcBef>
              <a:defRPr/>
            </a:pPr>
            <a:r>
              <a:rPr lang="en-US" sz="1300" i="1" dirty="0"/>
              <a:t>How customer experience is staged</a:t>
            </a:r>
          </a:p>
          <a:p>
            <a:pPr marL="1485900" lvl="2" indent="-342900" defTabSz="914400">
              <a:spcBef>
                <a:spcPts val="0"/>
              </a:spcBef>
              <a:defRPr/>
            </a:pPr>
            <a:r>
              <a:rPr lang="en-US" sz="1300" i="1" dirty="0"/>
              <a:t>How price &amp; performance relate</a:t>
            </a:r>
          </a:p>
          <a:p>
            <a:pPr marL="1085850" lvl="1" indent="-342900" defTabSz="914400">
              <a:spcBef>
                <a:spcPts val="0"/>
              </a:spcBef>
              <a:defRPr/>
            </a:pPr>
            <a:endParaRPr lang="en-US" sz="1700" i="1" dirty="0"/>
          </a:p>
          <a:p>
            <a:pPr lvl="1" indent="0" defTabSz="914400">
              <a:spcBef>
                <a:spcPts val="0"/>
              </a:spcBef>
              <a:buNone/>
              <a:defRPr/>
            </a:pPr>
            <a:endParaRPr lang="en-US" sz="2000" i="1" dirty="0"/>
          </a:p>
        </p:txBody>
      </p:sp>
      <p:pic>
        <p:nvPicPr>
          <p:cNvPr id="4" name="Picture 3"/>
          <p:cNvPicPr>
            <a:picLocks noChangeAspect="1"/>
          </p:cNvPicPr>
          <p:nvPr/>
        </p:nvPicPr>
        <p:blipFill>
          <a:blip r:embed="rId3"/>
          <a:stretch>
            <a:fillRect/>
          </a:stretch>
        </p:blipFill>
        <p:spPr>
          <a:xfrm>
            <a:off x="1331640" y="6021288"/>
            <a:ext cx="5943600" cy="469530"/>
          </a:xfrm>
          <a:prstGeom prst="rect">
            <a:avLst/>
          </a:prstGeom>
        </p:spPr>
      </p:pic>
    </p:spTree>
    <p:extLst>
      <p:ext uri="{BB962C8B-B14F-4D97-AF65-F5344CB8AC3E}">
        <p14:creationId xmlns:p14="http://schemas.microsoft.com/office/powerpoint/2010/main" val="91962079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827584" y="1052736"/>
            <a:ext cx="7696200" cy="576064"/>
          </a:xfrm>
        </p:spPr>
        <p:txBody>
          <a:bodyPr/>
          <a:lstStyle/>
          <a:p>
            <a:r>
              <a:rPr lang="en-US" sz="2000" dirty="0"/>
              <a:t>(4)   </a:t>
            </a:r>
            <a:r>
              <a:rPr lang="en-US" dirty="0"/>
              <a:t>Which organizations are exemplars of value co-creation?</a:t>
            </a:r>
          </a:p>
        </p:txBody>
      </p:sp>
      <p:sp>
        <p:nvSpPr>
          <p:cNvPr id="9" name="Content Placeholder 8"/>
          <p:cNvSpPr>
            <a:spLocks noGrp="1"/>
          </p:cNvSpPr>
          <p:nvPr>
            <p:ph sz="half" idx="10"/>
          </p:nvPr>
        </p:nvSpPr>
        <p:spPr>
          <a:xfrm>
            <a:off x="914400" y="1700808"/>
            <a:ext cx="7696200" cy="4536504"/>
          </a:xfrm>
        </p:spPr>
        <p:txBody>
          <a:bodyPr/>
          <a:lstStyle/>
          <a:p>
            <a:pPr lvl="1" indent="0">
              <a:buNone/>
            </a:pPr>
            <a:r>
              <a:rPr lang="en-US" sz="2000" dirty="0"/>
              <a:t>Are there certain organizations that either have a greater propensity to co-create or a higher success rate at co-creation?</a:t>
            </a:r>
          </a:p>
          <a:p>
            <a:pPr marL="1085850" lvl="1" indent="-342900">
              <a:buFont typeface="Arial" charset="0"/>
              <a:buChar char="•"/>
            </a:pPr>
            <a:r>
              <a:rPr lang="en-US" sz="2000" i="1" dirty="0"/>
              <a:t>Answer</a:t>
            </a:r>
            <a:r>
              <a:rPr lang="en-US" sz="2000" dirty="0"/>
              <a:t>: ask what are the building blocks for co-creation</a:t>
            </a:r>
          </a:p>
          <a:p>
            <a:pPr marL="1485900" lvl="2" indent="-342900">
              <a:buFont typeface="Arial" charset="0"/>
              <a:buChar char="•"/>
            </a:pPr>
            <a:r>
              <a:rPr lang="en-US" sz="1600" dirty="0"/>
              <a:t>Business operates in a network environment </a:t>
            </a:r>
            <a:r>
              <a:rPr lang="mr-IN" sz="1600" dirty="0"/>
              <a:t>–</a:t>
            </a:r>
            <a:r>
              <a:rPr lang="en-US" sz="1600" dirty="0"/>
              <a:t> there is upstream &amp; downstream learning, these are opportunities</a:t>
            </a:r>
          </a:p>
          <a:p>
            <a:pPr marL="1485900" lvl="2" indent="-342900">
              <a:buFont typeface="Arial" charset="0"/>
              <a:buChar char="•"/>
            </a:pPr>
            <a:r>
              <a:rPr lang="en-US" sz="1600" dirty="0"/>
              <a:t>(1) </a:t>
            </a:r>
            <a:r>
              <a:rPr lang="en-US" sz="1600" i="1" dirty="0"/>
              <a:t>Dialogue</a:t>
            </a:r>
            <a:r>
              <a:rPr lang="en-US" sz="1600" dirty="0"/>
              <a:t> </a:t>
            </a:r>
            <a:r>
              <a:rPr lang="mr-IN" sz="1600" dirty="0"/>
              <a:t>–</a:t>
            </a:r>
            <a:r>
              <a:rPr lang="en-US" sz="1600" dirty="0"/>
              <a:t> meaning engagement, empathetic understanding (e.g. not the music business)</a:t>
            </a:r>
          </a:p>
          <a:p>
            <a:pPr marL="1485900" lvl="2" indent="-342900">
              <a:buFont typeface="Arial" charset="0"/>
              <a:buChar char="•"/>
            </a:pPr>
            <a:r>
              <a:rPr lang="en-US" sz="1600" dirty="0"/>
              <a:t>(2) </a:t>
            </a:r>
            <a:r>
              <a:rPr lang="en-US" sz="1600" i="1" dirty="0"/>
              <a:t>Access</a:t>
            </a:r>
            <a:r>
              <a:rPr lang="en-US" sz="1600" dirty="0"/>
              <a:t> </a:t>
            </a:r>
            <a:r>
              <a:rPr lang="mr-IN" sz="1600" dirty="0"/>
              <a:t>–</a:t>
            </a:r>
            <a:r>
              <a:rPr lang="en-US" sz="1600" dirty="0"/>
              <a:t> do not need ownership to have experience (e.g. car sharing)</a:t>
            </a:r>
          </a:p>
          <a:p>
            <a:pPr marL="1485900" lvl="2" indent="-342900">
              <a:buFont typeface="Arial" charset="0"/>
              <a:buChar char="•"/>
            </a:pPr>
            <a:r>
              <a:rPr lang="en-US" sz="1600" dirty="0"/>
              <a:t>(3) </a:t>
            </a:r>
            <a:r>
              <a:rPr lang="en-US" sz="1600" i="1" dirty="0"/>
              <a:t>Risk reduction </a:t>
            </a:r>
            <a:r>
              <a:rPr lang="mr-IN" sz="1600" dirty="0"/>
              <a:t>–</a:t>
            </a:r>
            <a:r>
              <a:rPr lang="en-US" sz="1600" dirty="0"/>
              <a:t> co-creation means parties must share responsibility for risk reduction (risk can be efficiently allocated)</a:t>
            </a:r>
          </a:p>
          <a:p>
            <a:pPr marL="1485900" lvl="2" indent="-342900">
              <a:buFont typeface="Arial" charset="0"/>
              <a:buChar char="•"/>
            </a:pPr>
            <a:r>
              <a:rPr lang="en-US" sz="1600" dirty="0"/>
              <a:t>(4) </a:t>
            </a:r>
            <a:r>
              <a:rPr lang="en-US" sz="1600" i="1" dirty="0"/>
              <a:t>Transparency</a:t>
            </a:r>
            <a:r>
              <a:rPr lang="en-US" sz="1600" dirty="0"/>
              <a:t>: business process information is shared (e.g. FedEx, UPS, Canada Post)</a:t>
            </a:r>
          </a:p>
          <a:p>
            <a:pPr lvl="2" indent="0">
              <a:buNone/>
            </a:pPr>
            <a:r>
              <a:rPr lang="en-US" sz="1600" b="1" dirty="0"/>
              <a:t>Key</a:t>
            </a:r>
            <a:r>
              <a:rPr lang="en-US" sz="1600" dirty="0"/>
              <a:t>: co-creation is about partnerships</a:t>
            </a:r>
          </a:p>
        </p:txBody>
      </p:sp>
    </p:spTree>
    <p:extLst>
      <p:ext uri="{BB962C8B-B14F-4D97-AF65-F5344CB8AC3E}">
        <p14:creationId xmlns:p14="http://schemas.microsoft.com/office/powerpoint/2010/main" val="26805996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251520" y="1076870"/>
            <a:ext cx="7696200" cy="384175"/>
          </a:xfrm>
        </p:spPr>
        <p:txBody>
          <a:bodyPr/>
          <a:lstStyle/>
          <a:p>
            <a:r>
              <a:rPr lang="en-US" sz="2000" dirty="0"/>
              <a:t>(5)   What are some key managerially relevant connections between </a:t>
            </a:r>
            <a:r>
              <a:rPr lang="en-US" sz="2000" i="1" dirty="0"/>
              <a:t>value co - creation</a:t>
            </a:r>
            <a:r>
              <a:rPr lang="en-US" sz="2000" dirty="0"/>
              <a:t> and other topical contemporary issues in SCM (e.g., </a:t>
            </a:r>
            <a:r>
              <a:rPr lang="en-US" sz="2000" i="1" dirty="0"/>
              <a:t>leadership</a:t>
            </a:r>
            <a:r>
              <a:rPr lang="en-US" sz="2000" dirty="0"/>
              <a:t>, </a:t>
            </a:r>
            <a:r>
              <a:rPr lang="en-US" sz="2000" i="1" dirty="0"/>
              <a:t>risk</a:t>
            </a:r>
            <a:r>
              <a:rPr lang="en-US" sz="2000" dirty="0"/>
              <a:t>, and 	resilience)?</a:t>
            </a:r>
          </a:p>
        </p:txBody>
      </p:sp>
      <p:sp>
        <p:nvSpPr>
          <p:cNvPr id="9" name="Content Placeholder 8"/>
          <p:cNvSpPr>
            <a:spLocks noGrp="1"/>
          </p:cNvSpPr>
          <p:nvPr>
            <p:ph sz="half" idx="10"/>
          </p:nvPr>
        </p:nvSpPr>
        <p:spPr>
          <a:xfrm>
            <a:off x="914400" y="2060848"/>
            <a:ext cx="7696200" cy="4392488"/>
          </a:xfrm>
        </p:spPr>
        <p:txBody>
          <a:bodyPr/>
          <a:lstStyle/>
          <a:p>
            <a:pPr marL="1085850" lvl="1" indent="-342900">
              <a:buFont typeface="Arial" charset="0"/>
              <a:buChar char="•"/>
            </a:pPr>
            <a:r>
              <a:rPr lang="en-US" sz="2000" dirty="0"/>
              <a:t>Go back to the question posed about organizations and organizational structure</a:t>
            </a:r>
          </a:p>
          <a:p>
            <a:pPr marL="1085850" lvl="1" indent="-342900">
              <a:buFont typeface="Arial" charset="0"/>
              <a:buChar char="•"/>
            </a:pPr>
            <a:r>
              <a:rPr lang="en-US" sz="2000" dirty="0"/>
              <a:t>What must companies do in value co-creation?</a:t>
            </a:r>
          </a:p>
          <a:p>
            <a:pPr marL="1485900" lvl="2" indent="-342900">
              <a:buFont typeface="Arial" charset="0"/>
              <a:buChar char="•"/>
            </a:pPr>
            <a:r>
              <a:rPr lang="en-US" sz="1600" dirty="0"/>
              <a:t>Move away from company centric perspective </a:t>
            </a:r>
            <a:r>
              <a:rPr lang="mr-IN" sz="1600" dirty="0"/>
              <a:t>–</a:t>
            </a:r>
            <a:r>
              <a:rPr lang="en-US" sz="1600" dirty="0"/>
              <a:t> customers are partners (e.g. Frito-Lay 2007)</a:t>
            </a:r>
          </a:p>
          <a:p>
            <a:pPr marL="1485900" lvl="2" indent="-342900">
              <a:buFont typeface="Arial" charset="0"/>
              <a:buChar char="•"/>
            </a:pPr>
            <a:r>
              <a:rPr lang="en-US" sz="1600" dirty="0"/>
              <a:t>Move away from traditional view of tasks needed to create value, therefore change internal structure (market research, product development, logistics, branding, pricing, and accounting )</a:t>
            </a:r>
          </a:p>
          <a:p>
            <a:pPr marL="1485900" lvl="2" indent="-342900">
              <a:buFont typeface="Arial" charset="0"/>
              <a:buChar char="•"/>
            </a:pPr>
            <a:r>
              <a:rPr lang="en-US" sz="1600" dirty="0"/>
              <a:t>Business competition with value co-creation is more unpredictable when innovation rather than flexibility &amp; efficiency are key drivers of value (adaptability, speed to innovate &amp; apply knowledge, costs of experimentation)</a:t>
            </a:r>
          </a:p>
          <a:p>
            <a:pPr marL="1485900" lvl="2" indent="-342900">
              <a:buFont typeface="Arial" charset="0"/>
              <a:buChar char="•"/>
            </a:pPr>
            <a:r>
              <a:rPr lang="en-US" sz="1600" dirty="0"/>
              <a:t>Information architecture that shares data (information?) and incorporates principles of balanced system of value creation (middle versus send of supply/value chain)</a:t>
            </a:r>
          </a:p>
        </p:txBody>
      </p:sp>
    </p:spTree>
    <p:extLst>
      <p:ext uri="{BB962C8B-B14F-4D97-AF65-F5344CB8AC3E}">
        <p14:creationId xmlns:p14="http://schemas.microsoft.com/office/powerpoint/2010/main" val="60225732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913256" y="1340768"/>
            <a:ext cx="7978080" cy="432048"/>
          </a:xfrm>
        </p:spPr>
        <p:txBody>
          <a:bodyPr/>
          <a:lstStyle/>
          <a:p>
            <a:r>
              <a:rPr lang="en-US" dirty="0"/>
              <a:t>What is the Role of Big Data in Value Co-creation? </a:t>
            </a:r>
            <a:r>
              <a:rPr lang="en-US"/>
              <a:t/>
            </a:r>
            <a:br>
              <a:rPr lang="en-US"/>
            </a:br>
            <a:endParaRPr lang="en-US" dirty="0"/>
          </a:p>
        </p:txBody>
      </p:sp>
      <p:sp>
        <p:nvSpPr>
          <p:cNvPr id="9" name="Content Placeholder 8"/>
          <p:cNvSpPr>
            <a:spLocks noGrp="1"/>
          </p:cNvSpPr>
          <p:nvPr>
            <p:ph sz="half" idx="10"/>
          </p:nvPr>
        </p:nvSpPr>
        <p:spPr>
          <a:xfrm>
            <a:off x="914400" y="2060848"/>
            <a:ext cx="7696200" cy="4176464"/>
          </a:xfrm>
        </p:spPr>
        <p:txBody>
          <a:bodyPr/>
          <a:lstStyle/>
          <a:p>
            <a:pPr marL="1085850" lvl="1" indent="-342900">
              <a:buFont typeface="Arial" charset="0"/>
              <a:buChar char="•"/>
            </a:pPr>
            <a:r>
              <a:rPr lang="en-US" sz="2000" dirty="0"/>
              <a:t>90% of the data we have today in less than 2 years old!</a:t>
            </a:r>
          </a:p>
          <a:p>
            <a:pPr marL="1085850" lvl="1" indent="-342900">
              <a:buFont typeface="Arial" charset="0"/>
              <a:buChar char="•"/>
            </a:pPr>
            <a:r>
              <a:rPr lang="en-US" sz="2000" dirty="0"/>
              <a:t>Today’s competition is ‘data competition’ which requires technology to compete</a:t>
            </a:r>
          </a:p>
          <a:p>
            <a:pPr marL="1085850" lvl="1" indent="-342900">
              <a:buFont typeface="Arial" charset="0"/>
              <a:buChar char="•"/>
            </a:pPr>
            <a:r>
              <a:rPr lang="en-US" sz="2000" dirty="0"/>
              <a:t>Challenges - Data reveals patterns in customers, businesses &amp; markets (i.e. reveals information)</a:t>
            </a:r>
          </a:p>
          <a:p>
            <a:pPr marL="1085850" lvl="1" indent="-342900">
              <a:buFont typeface="Arial" charset="0"/>
              <a:buChar char="•"/>
            </a:pPr>
            <a:r>
              <a:rPr lang="en-US" sz="2000" dirty="0"/>
              <a:t>Opportunities - Data allows you to measure outcomes (from competitive strategies) </a:t>
            </a:r>
          </a:p>
          <a:p>
            <a:pPr marL="1085850" lvl="1" indent="-342900">
              <a:buFont typeface="Arial" charset="0"/>
              <a:buChar char="•"/>
            </a:pPr>
            <a:r>
              <a:rPr lang="en-US" sz="2000" dirty="0"/>
              <a:t>Big data generates ‘cooperative assets’ based on an integration of customer data + firm data </a:t>
            </a:r>
            <a:r>
              <a:rPr lang="mr-IN" sz="2000" dirty="0"/>
              <a:t>–</a:t>
            </a:r>
            <a:r>
              <a:rPr lang="en-US" sz="2000" dirty="0"/>
              <a:t> it is the one versus 2 way street.</a:t>
            </a:r>
          </a:p>
          <a:p>
            <a:pPr marL="1485900" lvl="2" indent="-342900">
              <a:buFont typeface="Arial" charset="0"/>
              <a:buChar char="•"/>
            </a:pPr>
            <a:r>
              <a:rPr lang="en-US" sz="1600" dirty="0"/>
              <a:t>Data Resources and data platforms</a:t>
            </a:r>
          </a:p>
          <a:p>
            <a:pPr marL="1085850" lvl="1" indent="-342900">
              <a:buFont typeface="Arial" charset="0"/>
              <a:buChar char="•"/>
            </a:pPr>
            <a:endParaRPr lang="en-US" dirty="0"/>
          </a:p>
        </p:txBody>
      </p:sp>
    </p:spTree>
    <p:extLst>
      <p:ext uri="{BB962C8B-B14F-4D97-AF65-F5344CB8AC3E}">
        <p14:creationId xmlns:p14="http://schemas.microsoft.com/office/powerpoint/2010/main" val="192519272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2393640" y="1052736"/>
            <a:ext cx="4737720" cy="648072"/>
          </a:xfrm>
        </p:spPr>
        <p:txBody>
          <a:bodyPr/>
          <a:lstStyle/>
          <a:p>
            <a:r>
              <a:rPr lang="en-US" dirty="0"/>
              <a:t>What is the Role of Big Data in Value </a:t>
            </a:r>
            <a:br>
              <a:rPr lang="en-US" dirty="0"/>
            </a:br>
            <a:r>
              <a:rPr lang="en-US" dirty="0"/>
              <a:t>Co-creation? One Perspective*</a:t>
            </a:r>
          </a:p>
        </p:txBody>
      </p:sp>
      <p:sp>
        <p:nvSpPr>
          <p:cNvPr id="9" name="Content Placeholder 8"/>
          <p:cNvSpPr>
            <a:spLocks noGrp="1"/>
          </p:cNvSpPr>
          <p:nvPr>
            <p:ph sz="half" idx="10"/>
          </p:nvPr>
        </p:nvSpPr>
        <p:spPr>
          <a:xfrm>
            <a:off x="914400" y="1844824"/>
            <a:ext cx="7696200" cy="4392488"/>
          </a:xfrm>
        </p:spPr>
        <p:txBody>
          <a:bodyPr/>
          <a:lstStyle/>
          <a:p>
            <a:pPr marL="1085850" lvl="1" indent="-342900">
              <a:buFont typeface="Arial" charset="0"/>
              <a:buChar char="•"/>
            </a:pPr>
            <a:r>
              <a:rPr lang="en-US" sz="2200" dirty="0"/>
              <a:t>Distinguish </a:t>
            </a:r>
            <a:r>
              <a:rPr lang="en-US" sz="2200" u="sng" dirty="0"/>
              <a:t>service</a:t>
            </a:r>
            <a:r>
              <a:rPr lang="en-US" sz="2200" dirty="0"/>
              <a:t> dominant versus </a:t>
            </a:r>
            <a:r>
              <a:rPr lang="en-US" sz="2200" u="sng" dirty="0"/>
              <a:t>goods</a:t>
            </a:r>
            <a:r>
              <a:rPr lang="en-US" sz="2200" dirty="0"/>
              <a:t> dominant logic </a:t>
            </a:r>
            <a:r>
              <a:rPr lang="mr-IN" sz="2200" dirty="0"/>
              <a:t>–</a:t>
            </a:r>
            <a:r>
              <a:rPr lang="en-US" sz="2200" dirty="0"/>
              <a:t> </a:t>
            </a:r>
            <a:r>
              <a:rPr lang="en-US" sz="2000" i="1" dirty="0"/>
              <a:t>service is the fundamental component of economic exchange</a:t>
            </a:r>
            <a:r>
              <a:rPr lang="en-US" sz="2200" dirty="0"/>
              <a:t>.</a:t>
            </a:r>
          </a:p>
          <a:p>
            <a:pPr marL="1085850" lvl="1" indent="-342900">
              <a:buFont typeface="Arial" charset="0"/>
              <a:buChar char="•"/>
            </a:pPr>
            <a:r>
              <a:rPr lang="en-US" sz="2200" dirty="0"/>
              <a:t>Service requires two types of resources</a:t>
            </a:r>
          </a:p>
          <a:p>
            <a:pPr marL="1485900" lvl="2" indent="-342900">
              <a:buFont typeface="Arial" charset="0"/>
              <a:buChar char="•"/>
            </a:pPr>
            <a:r>
              <a:rPr lang="en-US" sz="1800" dirty="0"/>
              <a:t>Tangible resources (labour, materials, infrastructure)</a:t>
            </a:r>
          </a:p>
          <a:p>
            <a:pPr marL="1485900" lvl="2" indent="-342900">
              <a:buFont typeface="Arial" charset="0"/>
              <a:buChar char="•"/>
            </a:pPr>
            <a:r>
              <a:rPr lang="en-US" sz="1800" dirty="0"/>
              <a:t>Intangible resources (knowledge, skills, experience)</a:t>
            </a:r>
          </a:p>
          <a:p>
            <a:pPr marL="1085850" lvl="1" indent="-342900">
              <a:buFont typeface="Arial" charset="0"/>
              <a:buChar char="•"/>
            </a:pPr>
            <a:r>
              <a:rPr lang="en-US" sz="2200" dirty="0"/>
              <a:t>Value identification</a:t>
            </a:r>
          </a:p>
          <a:p>
            <a:pPr marL="1485900" lvl="2" indent="-342900">
              <a:buFont typeface="Arial" charset="0"/>
              <a:buChar char="•"/>
            </a:pPr>
            <a:r>
              <a:rPr lang="en-US" sz="1800" dirty="0"/>
              <a:t>Asset value </a:t>
            </a:r>
            <a:r>
              <a:rPr lang="mr-IN" sz="1800" dirty="0"/>
              <a:t>–</a:t>
            </a:r>
            <a:r>
              <a:rPr lang="en-US" sz="1800" dirty="0"/>
              <a:t> economic value, emphasizes customer purchasing behaviour</a:t>
            </a:r>
          </a:p>
          <a:p>
            <a:pPr marL="1485900" lvl="2" indent="-342900">
              <a:buFont typeface="Arial" charset="0"/>
              <a:buChar char="•"/>
            </a:pPr>
            <a:r>
              <a:rPr lang="en-US" sz="1800" dirty="0"/>
              <a:t>Engagement value </a:t>
            </a:r>
            <a:r>
              <a:rPr lang="mr-IN" sz="1800" dirty="0"/>
              <a:t>–</a:t>
            </a:r>
            <a:r>
              <a:rPr lang="en-US" sz="1800" dirty="0"/>
              <a:t> comprehensive interpretation of customer behaviour (lifetime value, referral value, influence value, feedback/knowledge value</a:t>
            </a:r>
          </a:p>
          <a:p>
            <a:pPr marL="1085850" lvl="1" indent="-342900">
              <a:buFont typeface="Arial" charset="0"/>
              <a:buChar char="•"/>
            </a:pPr>
            <a:endParaRPr lang="en-US" sz="2200" dirty="0"/>
          </a:p>
        </p:txBody>
      </p:sp>
      <p:pic>
        <p:nvPicPr>
          <p:cNvPr id="4" name="Picture 3"/>
          <p:cNvPicPr>
            <a:picLocks noChangeAspect="1"/>
          </p:cNvPicPr>
          <p:nvPr/>
        </p:nvPicPr>
        <p:blipFill>
          <a:blip r:embed="rId3"/>
          <a:stretch>
            <a:fillRect/>
          </a:stretch>
        </p:blipFill>
        <p:spPr>
          <a:xfrm>
            <a:off x="515932" y="5716612"/>
            <a:ext cx="5943600" cy="520700"/>
          </a:xfrm>
          <a:prstGeom prst="rect">
            <a:avLst/>
          </a:prstGeom>
        </p:spPr>
      </p:pic>
    </p:spTree>
    <p:extLst>
      <p:ext uri="{BB962C8B-B14F-4D97-AF65-F5344CB8AC3E}">
        <p14:creationId xmlns:p14="http://schemas.microsoft.com/office/powerpoint/2010/main" val="113771181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637556" y="1166276"/>
            <a:ext cx="6249888" cy="504056"/>
          </a:xfrm>
        </p:spPr>
        <p:txBody>
          <a:bodyPr/>
          <a:lstStyle/>
          <a:p>
            <a:r>
              <a:rPr lang="en-US" dirty="0"/>
              <a:t>The relevance of big data and value co-creation </a:t>
            </a:r>
          </a:p>
        </p:txBody>
      </p:sp>
      <p:sp>
        <p:nvSpPr>
          <p:cNvPr id="9" name="Content Placeholder 8"/>
          <p:cNvSpPr>
            <a:spLocks noGrp="1"/>
          </p:cNvSpPr>
          <p:nvPr>
            <p:ph sz="half" idx="10"/>
          </p:nvPr>
        </p:nvSpPr>
        <p:spPr>
          <a:xfrm>
            <a:off x="914400" y="1844824"/>
            <a:ext cx="7696200" cy="4392488"/>
          </a:xfrm>
        </p:spPr>
        <p:txBody>
          <a:bodyPr/>
          <a:lstStyle/>
          <a:p>
            <a:pPr marL="1085850" lvl="1" indent="-342900">
              <a:buFont typeface="Arial" charset="0"/>
              <a:buChar char="•"/>
            </a:pPr>
            <a:r>
              <a:rPr lang="en-US" sz="2200" dirty="0"/>
              <a:t>Information technology and service-dominant logic</a:t>
            </a:r>
          </a:p>
          <a:p>
            <a:pPr marL="1485900" lvl="2" indent="-342900">
              <a:buFont typeface="Arial" charset="0"/>
              <a:buChar char="•"/>
            </a:pPr>
            <a:r>
              <a:rPr lang="en-US" sz="1800" dirty="0"/>
              <a:t>Internet empowers customers and compels firms to be more customer centric</a:t>
            </a:r>
          </a:p>
          <a:p>
            <a:pPr marL="1485900" lvl="2" indent="-342900">
              <a:buFont typeface="Arial" charset="0"/>
              <a:buChar char="•"/>
            </a:pPr>
            <a:r>
              <a:rPr lang="en-US" sz="1800" dirty="0"/>
              <a:t>Internet reduces information asymmetry </a:t>
            </a:r>
            <a:r>
              <a:rPr lang="mr-IN" sz="1800" dirty="0"/>
              <a:t>–</a:t>
            </a:r>
            <a:r>
              <a:rPr lang="en-US" sz="1800" dirty="0"/>
              <a:t> changes relative bargaining power</a:t>
            </a:r>
          </a:p>
          <a:p>
            <a:pPr marL="1485900" lvl="2" indent="-342900">
              <a:buFont typeface="Arial" charset="0"/>
              <a:buChar char="•"/>
            </a:pPr>
            <a:r>
              <a:rPr lang="en-US" sz="1800" dirty="0"/>
              <a:t>Internet creates communities where non previously existed and strengthens interactions</a:t>
            </a:r>
          </a:p>
          <a:p>
            <a:pPr marL="1485900" lvl="2" indent="-342900">
              <a:buFont typeface="Arial" charset="0"/>
              <a:buChar char="•"/>
            </a:pPr>
            <a:r>
              <a:rPr lang="en-US" sz="1800" dirty="0"/>
              <a:t>Internet intensifies market competition</a:t>
            </a:r>
          </a:p>
          <a:p>
            <a:pPr marL="1485900" lvl="2" indent="-342900">
              <a:buFont typeface="Arial" charset="0"/>
              <a:buChar char="•"/>
            </a:pPr>
            <a:r>
              <a:rPr lang="en-US" sz="1800" i="1" dirty="0"/>
              <a:t>Therefore, it is necessary to excavate customer data and analyze potential demand in advance of competitors</a:t>
            </a:r>
            <a:r>
              <a:rPr lang="en-US" sz="1800" dirty="0"/>
              <a:t> </a:t>
            </a:r>
          </a:p>
          <a:p>
            <a:pPr marL="1485900" lvl="2" indent="-342900">
              <a:buFont typeface="Arial" charset="0"/>
              <a:buChar char="•"/>
            </a:pPr>
            <a:endParaRPr lang="en-US" sz="1800" dirty="0"/>
          </a:p>
          <a:p>
            <a:pPr marL="1485900" lvl="2" indent="-342900">
              <a:buFont typeface="Arial" charset="0"/>
              <a:buChar char="•"/>
            </a:pPr>
            <a:r>
              <a:rPr lang="en-US" sz="1800" dirty="0"/>
              <a:t>IT is an enabler for service dominant logic (collects data, storage, communication, analysis, prescriptive action)</a:t>
            </a:r>
          </a:p>
          <a:p>
            <a:pPr marL="1485900" lvl="2" indent="-342900">
              <a:buFont typeface="Arial" charset="0"/>
              <a:buChar char="•"/>
            </a:pPr>
            <a:endParaRPr lang="en-US" sz="1800" dirty="0"/>
          </a:p>
        </p:txBody>
      </p:sp>
    </p:spTree>
    <p:extLst>
      <p:ext uri="{BB962C8B-B14F-4D97-AF65-F5344CB8AC3E}">
        <p14:creationId xmlns:p14="http://schemas.microsoft.com/office/powerpoint/2010/main" val="64878591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56129"/>
            <a:ext cx="3729608" cy="1516810"/>
          </a:xfrm>
        </p:spPr>
        <p:txBody>
          <a:bodyPr/>
          <a:lstStyle/>
          <a:p>
            <a:r>
              <a:rPr lang="en-US" dirty="0"/>
              <a:t>My Wife said I should always show pictures, my prose are boring, so you get 1 picture.</a:t>
            </a:r>
          </a:p>
        </p:txBody>
      </p:sp>
      <p:pic>
        <p:nvPicPr>
          <p:cNvPr id="7" name="Picture 6"/>
          <p:cNvPicPr>
            <a:picLocks noChangeAspect="1"/>
          </p:cNvPicPr>
          <p:nvPr/>
        </p:nvPicPr>
        <p:blipFill>
          <a:blip r:embed="rId2"/>
          <a:stretch>
            <a:fillRect/>
          </a:stretch>
        </p:blipFill>
        <p:spPr>
          <a:xfrm>
            <a:off x="5436096" y="929856"/>
            <a:ext cx="3011539" cy="4727674"/>
          </a:xfrm>
          <a:prstGeom prst="rect">
            <a:avLst/>
          </a:prstGeom>
        </p:spPr>
      </p:pic>
      <p:sp>
        <p:nvSpPr>
          <p:cNvPr id="8" name="Title 1"/>
          <p:cNvSpPr txBox="1">
            <a:spLocks/>
          </p:cNvSpPr>
          <p:nvPr/>
        </p:nvSpPr>
        <p:spPr>
          <a:xfrm>
            <a:off x="906895" y="3319981"/>
            <a:ext cx="3729608" cy="1516810"/>
          </a:xfrm>
          <a:prstGeom prst="rect">
            <a:avLst/>
          </a:prstGeom>
        </p:spPr>
        <p:txBody>
          <a:bodyPr vert="horz" wrap="square" lIns="0" tIns="0" rIns="0" bIns="0" rtlCol="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1" i="0" kern="1200" spc="-70" baseline="0">
                <a:solidFill>
                  <a:srgbClr val="65B333"/>
                </a:solidFill>
                <a:latin typeface="+mj-lt"/>
                <a:ea typeface="+mj-ea"/>
                <a:cs typeface="+mj-cs"/>
              </a:defRPr>
            </a:lvl1pPr>
          </a:lstStyle>
          <a:p>
            <a:r>
              <a:rPr lang="en-US" b="0" dirty="0">
                <a:solidFill>
                  <a:schemeClr val="tx1"/>
                </a:solidFill>
              </a:rPr>
              <a:t>Professor D Gillen WLU circa 1985</a:t>
            </a:r>
          </a:p>
        </p:txBody>
      </p:sp>
    </p:spTree>
    <p:extLst>
      <p:ext uri="{BB962C8B-B14F-4D97-AF65-F5344CB8AC3E}">
        <p14:creationId xmlns:p14="http://schemas.microsoft.com/office/powerpoint/2010/main" val="2901205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251520" y="990785"/>
            <a:ext cx="6105872" cy="504056"/>
          </a:xfrm>
        </p:spPr>
        <p:txBody>
          <a:bodyPr/>
          <a:lstStyle/>
          <a:p>
            <a:r>
              <a:rPr lang="en-US" dirty="0"/>
              <a:t>The relevance of big data and value co-creation </a:t>
            </a:r>
          </a:p>
        </p:txBody>
      </p:sp>
      <p:sp>
        <p:nvSpPr>
          <p:cNvPr id="9" name="Content Placeholder 8"/>
          <p:cNvSpPr>
            <a:spLocks noGrp="1"/>
          </p:cNvSpPr>
          <p:nvPr>
            <p:ph sz="half" idx="10"/>
          </p:nvPr>
        </p:nvSpPr>
        <p:spPr>
          <a:xfrm>
            <a:off x="914400" y="1412776"/>
            <a:ext cx="7696200" cy="4752528"/>
          </a:xfrm>
        </p:spPr>
        <p:txBody>
          <a:bodyPr/>
          <a:lstStyle/>
          <a:p>
            <a:pPr marL="1085850" lvl="1" indent="-342900">
              <a:buFont typeface="Arial" charset="0"/>
              <a:buChar char="•"/>
            </a:pPr>
            <a:r>
              <a:rPr lang="en-US" sz="2200" dirty="0"/>
              <a:t>Big Data and Value Co-creation</a:t>
            </a:r>
          </a:p>
          <a:p>
            <a:pPr marL="1485900" lvl="2" indent="-342900">
              <a:buFont typeface="Arial" charset="0"/>
              <a:buChar char="•"/>
            </a:pPr>
            <a:r>
              <a:rPr lang="en-US" sz="1800" dirty="0"/>
              <a:t>Big data is customer centric </a:t>
            </a:r>
            <a:r>
              <a:rPr lang="mr-IN" sz="1800" dirty="0"/>
              <a:t>–</a:t>
            </a:r>
            <a:r>
              <a:rPr lang="en-US" sz="1800" dirty="0"/>
              <a:t> volume, velocity and variety (e.g. online shopping generates, browsing, abandonment, purchases, combinations, timing, opinions)</a:t>
            </a:r>
          </a:p>
          <a:p>
            <a:pPr marL="1485900" lvl="2" indent="-342900">
              <a:buFont typeface="Arial" charset="0"/>
              <a:buChar char="•"/>
            </a:pPr>
            <a:r>
              <a:rPr lang="en-US" sz="1800" dirty="0"/>
              <a:t>Big data from customers is ‘</a:t>
            </a:r>
            <a:r>
              <a:rPr lang="en-US" sz="1800" b="1" dirty="0"/>
              <a:t>a form of capital</a:t>
            </a:r>
            <a:r>
              <a:rPr lang="en-US" sz="1800" dirty="0"/>
              <a:t>’ and leads to </a:t>
            </a:r>
            <a:r>
              <a:rPr lang="mr-IN" sz="1800" dirty="0"/>
              <a:t>–</a:t>
            </a:r>
            <a:r>
              <a:rPr lang="en-US" sz="1800" dirty="0"/>
              <a:t> new products, realigning business strategies</a:t>
            </a:r>
          </a:p>
          <a:p>
            <a:pPr marL="1485900" lvl="2" indent="-342900">
              <a:buFont typeface="Arial" charset="0"/>
              <a:buChar char="•"/>
            </a:pPr>
            <a:r>
              <a:rPr lang="en-US" sz="1800" dirty="0"/>
              <a:t>Firms cannot utilize the new capital effectively because they misclassify it</a:t>
            </a:r>
          </a:p>
          <a:p>
            <a:pPr marL="2000250" lvl="3" indent="-342900">
              <a:buFont typeface="Arial" charset="0"/>
              <a:buChar char="•"/>
            </a:pPr>
            <a:r>
              <a:rPr lang="en-US" sz="1600" dirty="0"/>
              <a:t>Old </a:t>
            </a:r>
            <a:r>
              <a:rPr lang="mr-IN" sz="1600" dirty="0"/>
              <a:t>–</a:t>
            </a:r>
            <a:r>
              <a:rPr lang="en-CA" sz="1600" dirty="0"/>
              <a:t> </a:t>
            </a:r>
            <a:r>
              <a:rPr lang="en-US" sz="1600" i="1" dirty="0"/>
              <a:t>structured</a:t>
            </a:r>
            <a:r>
              <a:rPr lang="en-US" sz="1600" dirty="0"/>
              <a:t> data (e.g. rating &amp; ranking) and </a:t>
            </a:r>
            <a:r>
              <a:rPr lang="en-US" sz="1600" i="1" dirty="0"/>
              <a:t>unstructured</a:t>
            </a:r>
            <a:r>
              <a:rPr lang="en-US" sz="1600" dirty="0"/>
              <a:t> data (e.g. opinions, complaints - amorphous and needs to be preprocessed to be useful)</a:t>
            </a:r>
          </a:p>
          <a:p>
            <a:pPr marL="2000250" lvl="3" indent="-342900">
              <a:buFont typeface="Arial" charset="0"/>
              <a:buChar char="•"/>
            </a:pPr>
            <a:r>
              <a:rPr lang="en-US" sz="1600" i="1" dirty="0"/>
              <a:t>New</a:t>
            </a:r>
            <a:r>
              <a:rPr lang="en-US" sz="1600" dirty="0"/>
              <a:t> </a:t>
            </a:r>
            <a:r>
              <a:rPr lang="mr-IN" sz="1600" dirty="0"/>
              <a:t>–</a:t>
            </a:r>
            <a:r>
              <a:rPr lang="en-US" sz="1600" dirty="0"/>
              <a:t> </a:t>
            </a:r>
            <a:r>
              <a:rPr lang="en-US" sz="1600" i="1" dirty="0"/>
              <a:t>value based </a:t>
            </a:r>
            <a:r>
              <a:rPr lang="en-US" sz="1600" dirty="0"/>
              <a:t>classification based on customer behaviour and actions</a:t>
            </a:r>
          </a:p>
          <a:p>
            <a:pPr marL="1485900" lvl="2" indent="-342900">
              <a:buFont typeface="Arial" charset="0"/>
              <a:buChar char="•"/>
            </a:pPr>
            <a:r>
              <a:rPr lang="en-US" b="1" dirty="0"/>
              <a:t>Key</a:t>
            </a:r>
            <a:r>
              <a:rPr lang="en-US" dirty="0"/>
              <a:t>: data platforms to co-create with customers</a:t>
            </a:r>
          </a:p>
          <a:p>
            <a:pPr marL="2000250" lvl="3" indent="-342900">
              <a:buFont typeface="Arial" charset="0"/>
              <a:buChar char="•"/>
            </a:pPr>
            <a:r>
              <a:rPr lang="en-US" sz="1400" dirty="0"/>
              <a:t>platforms enhance the efficiency and effectiveness of service exchange by making resources </a:t>
            </a:r>
            <a:r>
              <a:rPr lang="en-US" sz="1400" u="sng" dirty="0"/>
              <a:t>liquid</a:t>
            </a:r>
            <a:r>
              <a:rPr lang="en-US" sz="1400" dirty="0"/>
              <a:t>, increasing resource </a:t>
            </a:r>
            <a:r>
              <a:rPr lang="en-US" sz="1400" u="sng" dirty="0"/>
              <a:t>density</a:t>
            </a:r>
            <a:r>
              <a:rPr lang="en-US" sz="1400" dirty="0"/>
              <a:t>, and facilitating easy </a:t>
            </a:r>
            <a:r>
              <a:rPr lang="en-US" sz="1400" u="sng" dirty="0"/>
              <a:t>access</a:t>
            </a:r>
            <a:r>
              <a:rPr lang="en-US" sz="1400" dirty="0"/>
              <a:t> to appropriate resource bundles</a:t>
            </a:r>
          </a:p>
        </p:txBody>
      </p:sp>
    </p:spTree>
    <p:extLst>
      <p:ext uri="{BB962C8B-B14F-4D97-AF65-F5344CB8AC3E}">
        <p14:creationId xmlns:p14="http://schemas.microsoft.com/office/powerpoint/2010/main" val="166051009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2567940" y="1196752"/>
            <a:ext cx="4389120" cy="432048"/>
          </a:xfrm>
        </p:spPr>
        <p:txBody>
          <a:bodyPr/>
          <a:lstStyle/>
          <a:p>
            <a:r>
              <a:rPr lang="en-US" sz="2800" dirty="0"/>
              <a:t>Data Information Resources</a:t>
            </a:r>
          </a:p>
        </p:txBody>
      </p:sp>
      <p:sp>
        <p:nvSpPr>
          <p:cNvPr id="9" name="Content Placeholder 8"/>
          <p:cNvSpPr>
            <a:spLocks noGrp="1"/>
          </p:cNvSpPr>
          <p:nvPr>
            <p:ph sz="half" idx="10"/>
          </p:nvPr>
        </p:nvSpPr>
        <p:spPr>
          <a:xfrm>
            <a:off x="914400" y="1700808"/>
            <a:ext cx="7696200" cy="4536504"/>
          </a:xfrm>
        </p:spPr>
        <p:txBody>
          <a:bodyPr/>
          <a:lstStyle/>
          <a:p>
            <a:pPr lvl="1" indent="0">
              <a:buNone/>
            </a:pPr>
            <a:r>
              <a:rPr lang="en-US" sz="2000" dirty="0"/>
              <a:t>Four different big data information resources generated by customer roles: </a:t>
            </a:r>
          </a:p>
          <a:p>
            <a:pPr marL="1085850" lvl="1" indent="-342900">
              <a:spcBef>
                <a:spcPts val="1176"/>
              </a:spcBef>
              <a:buFont typeface="Arial" charset="0"/>
              <a:buChar char="•"/>
            </a:pPr>
            <a:r>
              <a:rPr lang="en-US" sz="2200" u="sng" dirty="0"/>
              <a:t>Transactional</a:t>
            </a:r>
            <a:r>
              <a:rPr lang="en-US" sz="2200" dirty="0"/>
              <a:t> - </a:t>
            </a:r>
            <a:r>
              <a:rPr lang="en-US" sz="2000" dirty="0"/>
              <a:t>enables the collection of exchange data, the transmission of data for analysis, and rapid responses back to customers</a:t>
            </a:r>
            <a:r>
              <a:rPr lang="en-US" sz="2200" dirty="0"/>
              <a:t> </a:t>
            </a:r>
          </a:p>
          <a:p>
            <a:pPr marL="1085850" lvl="1" indent="-342900">
              <a:spcBef>
                <a:spcPts val="1176"/>
              </a:spcBef>
              <a:buFont typeface="Arial" charset="0"/>
              <a:buChar char="•"/>
            </a:pPr>
            <a:r>
              <a:rPr lang="en-US" sz="2000" u="sng" dirty="0"/>
              <a:t>Communication </a:t>
            </a:r>
            <a:r>
              <a:rPr lang="en-US" sz="2000" dirty="0"/>
              <a:t>- customer feedback (transactional), group behaviour (social networks) hide mountains of value</a:t>
            </a:r>
          </a:p>
          <a:p>
            <a:pPr marL="1085850" lvl="1" indent="-342900">
              <a:spcBef>
                <a:spcPts val="1176"/>
              </a:spcBef>
              <a:buFont typeface="Arial" charset="0"/>
              <a:buChar char="•"/>
            </a:pPr>
            <a:r>
              <a:rPr lang="en-US" sz="2200" u="sng" dirty="0"/>
              <a:t>Participative</a:t>
            </a:r>
            <a:r>
              <a:rPr lang="en-US" sz="2200" dirty="0"/>
              <a:t> </a:t>
            </a:r>
            <a:r>
              <a:rPr lang="mr-IN" sz="2000" dirty="0"/>
              <a:t>–</a:t>
            </a:r>
            <a:r>
              <a:rPr lang="en-US" sz="2000" dirty="0"/>
              <a:t> customer knowledge, resources, skill lead to product development (e.g. </a:t>
            </a:r>
            <a:r>
              <a:rPr lang="en-US" sz="2000" dirty="0" err="1"/>
              <a:t>DeWal</a:t>
            </a:r>
            <a:r>
              <a:rPr lang="en-US" sz="2200" dirty="0" err="1"/>
              <a:t>t</a:t>
            </a:r>
            <a:r>
              <a:rPr lang="en-US" sz="2200" dirty="0"/>
              <a:t>)</a:t>
            </a:r>
          </a:p>
          <a:p>
            <a:pPr marL="1085850" lvl="1" indent="-342900">
              <a:spcBef>
                <a:spcPts val="1176"/>
              </a:spcBef>
              <a:buFont typeface="Arial" charset="0"/>
              <a:buChar char="•"/>
            </a:pPr>
            <a:r>
              <a:rPr lang="en-US" sz="2200" u="sng" dirty="0"/>
              <a:t>Transboundary</a:t>
            </a:r>
            <a:r>
              <a:rPr lang="en-US" dirty="0"/>
              <a:t> - </a:t>
            </a:r>
            <a:r>
              <a:rPr lang="en-US" sz="2000" dirty="0"/>
              <a:t>data generated by customers who share different service systems - comparisons</a:t>
            </a:r>
          </a:p>
          <a:p>
            <a:pPr marL="1085850" lvl="1" indent="-342900">
              <a:buFont typeface="Arial" charset="0"/>
              <a:buChar char="•"/>
            </a:pPr>
            <a:endParaRPr lang="en-US" dirty="0"/>
          </a:p>
        </p:txBody>
      </p:sp>
    </p:spTree>
    <p:extLst>
      <p:ext uri="{BB962C8B-B14F-4D97-AF65-F5344CB8AC3E}">
        <p14:creationId xmlns:p14="http://schemas.microsoft.com/office/powerpoint/2010/main" val="167170285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635896" y="1124744"/>
            <a:ext cx="2001416" cy="432048"/>
          </a:xfrm>
        </p:spPr>
        <p:txBody>
          <a:bodyPr/>
          <a:lstStyle/>
          <a:p>
            <a:r>
              <a:rPr lang="en-US" sz="2800" b="1" dirty="0"/>
              <a:t>Summary</a:t>
            </a:r>
          </a:p>
        </p:txBody>
      </p:sp>
      <p:sp>
        <p:nvSpPr>
          <p:cNvPr id="9" name="Content Placeholder 8"/>
          <p:cNvSpPr>
            <a:spLocks noGrp="1"/>
          </p:cNvSpPr>
          <p:nvPr>
            <p:ph sz="half" idx="10"/>
          </p:nvPr>
        </p:nvSpPr>
        <p:spPr>
          <a:xfrm>
            <a:off x="914400" y="1628800"/>
            <a:ext cx="7696200" cy="4608512"/>
          </a:xfrm>
        </p:spPr>
        <p:txBody>
          <a:bodyPr/>
          <a:lstStyle/>
          <a:p>
            <a:pPr marL="1085850" lvl="1" indent="-342900">
              <a:buFont typeface="Arial" charset="0"/>
              <a:buChar char="•"/>
            </a:pPr>
            <a:r>
              <a:rPr lang="en-US" sz="2300" dirty="0"/>
              <a:t>Some would claim there is a shift from efficiency centric (cost &amp; productivity) to experience centric (demand) or from the middle to the ends of the supply/value chain</a:t>
            </a:r>
          </a:p>
          <a:p>
            <a:pPr marL="1085850" lvl="1" indent="-342900">
              <a:buFont typeface="Arial" charset="0"/>
              <a:buChar char="•"/>
            </a:pPr>
            <a:r>
              <a:rPr lang="en-US" sz="2300" dirty="0"/>
              <a:t>places pressure on industrial infrastructure, business systems and organizations.</a:t>
            </a:r>
          </a:p>
          <a:p>
            <a:pPr marL="1085850" lvl="1" indent="-342900">
              <a:buFont typeface="Arial" charset="0"/>
              <a:buChar char="•"/>
            </a:pPr>
            <a:r>
              <a:rPr lang="en-US" sz="2300" dirty="0"/>
              <a:t>Blurs the vertical boundaries of the corporation with co-investments (customer equity)</a:t>
            </a:r>
          </a:p>
          <a:p>
            <a:pPr marL="1085850" lvl="1" indent="-342900">
              <a:buFont typeface="Arial" charset="0"/>
              <a:buChar char="•"/>
            </a:pPr>
            <a:r>
              <a:rPr lang="en-US" sz="2300" dirty="0"/>
              <a:t>Value of co-creation is the sum of customer B +  enterprise B + shared B</a:t>
            </a:r>
          </a:p>
          <a:p>
            <a:pPr marL="1085850" lvl="1" indent="-342900">
              <a:buFont typeface="Arial" charset="0"/>
              <a:buChar char="•"/>
            </a:pPr>
            <a:r>
              <a:rPr lang="en-US" sz="2300" dirty="0"/>
              <a:t>Value of data capital is contingent on both customers and enterprises cooperating</a:t>
            </a:r>
          </a:p>
          <a:p>
            <a:pPr marL="1085850" lvl="1" indent="-342900">
              <a:buFont typeface="Arial" charset="0"/>
              <a:buChar char="•"/>
            </a:pPr>
            <a:endParaRPr lang="en-US" dirty="0"/>
          </a:p>
        </p:txBody>
      </p:sp>
    </p:spTree>
    <p:extLst>
      <p:ext uri="{BB962C8B-B14F-4D97-AF65-F5344CB8AC3E}">
        <p14:creationId xmlns:p14="http://schemas.microsoft.com/office/powerpoint/2010/main" val="166101129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ctrTitle"/>
          </p:nvPr>
        </p:nvSpPr>
        <p:spPr>
          <a:xfrm>
            <a:off x="3761792" y="1196752"/>
            <a:ext cx="2001416" cy="432048"/>
          </a:xfrm>
        </p:spPr>
        <p:txBody>
          <a:bodyPr/>
          <a:lstStyle/>
          <a:p>
            <a:r>
              <a:rPr lang="en-US" sz="2800" b="1" dirty="0"/>
              <a:t>Summary</a:t>
            </a:r>
          </a:p>
        </p:txBody>
      </p:sp>
      <p:sp>
        <p:nvSpPr>
          <p:cNvPr id="9" name="Content Placeholder 8"/>
          <p:cNvSpPr>
            <a:spLocks noGrp="1"/>
          </p:cNvSpPr>
          <p:nvPr>
            <p:ph sz="half" idx="10"/>
          </p:nvPr>
        </p:nvSpPr>
        <p:spPr>
          <a:xfrm>
            <a:off x="914400" y="1628800"/>
            <a:ext cx="7696200" cy="4608512"/>
          </a:xfrm>
        </p:spPr>
        <p:txBody>
          <a:bodyPr/>
          <a:lstStyle/>
          <a:p>
            <a:pPr marL="1085850" lvl="1" indent="-342900">
              <a:buFont typeface="Arial" charset="0"/>
              <a:buChar char="•"/>
            </a:pPr>
            <a:r>
              <a:rPr lang="en-US" dirty="0"/>
              <a:t>Is co-creation an attempt to harness disruptive technological change </a:t>
            </a:r>
          </a:p>
          <a:p>
            <a:pPr marL="1485900" lvl="2" indent="-342900">
              <a:buFont typeface="Arial" charset="0"/>
              <a:buChar char="•"/>
            </a:pPr>
            <a:r>
              <a:rPr lang="en-US" dirty="0"/>
              <a:t>big data, machine learning, artificial intelligence, quantum computing and </a:t>
            </a:r>
            <a:r>
              <a:rPr lang="en-US" dirty="0" err="1"/>
              <a:t>blockchain</a:t>
            </a:r>
            <a:endParaRPr lang="en-US" dirty="0"/>
          </a:p>
          <a:p>
            <a:pPr marL="1085850" lvl="1" indent="-342900">
              <a:buFont typeface="Arial" charset="0"/>
              <a:buChar char="•"/>
            </a:pPr>
            <a:r>
              <a:rPr lang="en-US" dirty="0"/>
              <a:t>Can co-creation with public institutions reduce the ‘government gap’? (e.g. Uber)</a:t>
            </a:r>
          </a:p>
        </p:txBody>
      </p:sp>
    </p:spTree>
    <p:extLst>
      <p:ext uri="{BB962C8B-B14F-4D97-AF65-F5344CB8AC3E}">
        <p14:creationId xmlns:p14="http://schemas.microsoft.com/office/powerpoint/2010/main" val="3595563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0"/>
          </p:nvPr>
        </p:nvSpPr>
        <p:spPr>
          <a:xfrm>
            <a:off x="971600" y="2924944"/>
            <a:ext cx="7696200" cy="1847622"/>
          </a:xfrm>
        </p:spPr>
        <p:txBody>
          <a:bodyPr/>
          <a:lstStyle/>
          <a:p>
            <a:pPr algn="ctr"/>
            <a:r>
              <a:rPr lang="en-US" sz="2400" dirty="0">
                <a:solidFill>
                  <a:srgbClr val="00B050"/>
                </a:solidFill>
              </a:rPr>
              <a:t>Discussion?</a:t>
            </a:r>
          </a:p>
          <a:p>
            <a:pPr algn="ctr"/>
            <a:endParaRPr lang="en-US" sz="2400" dirty="0">
              <a:solidFill>
                <a:srgbClr val="00B050"/>
              </a:solidFill>
            </a:endParaRPr>
          </a:p>
          <a:p>
            <a:pPr algn="ctr"/>
            <a:r>
              <a:rPr lang="en-US" sz="2400" dirty="0" err="1">
                <a:solidFill>
                  <a:srgbClr val="00B050"/>
                </a:solidFill>
              </a:rPr>
              <a:t>david.gillen@sauder.ubc.ca</a:t>
            </a:r>
            <a:endParaRPr lang="en-US" sz="2400" dirty="0">
              <a:solidFill>
                <a:srgbClr val="00B050"/>
              </a:solidFill>
            </a:endParaRPr>
          </a:p>
        </p:txBody>
      </p:sp>
    </p:spTree>
    <p:extLst>
      <p:ext uri="{BB962C8B-B14F-4D97-AF65-F5344CB8AC3E}">
        <p14:creationId xmlns:p14="http://schemas.microsoft.com/office/powerpoint/2010/main" val="11759164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914400" y="1148395"/>
            <a:ext cx="7696200" cy="384175"/>
          </a:xfrm>
        </p:spPr>
        <p:txBody>
          <a:bodyPr/>
          <a:lstStyle/>
          <a:p>
            <a:r>
              <a:rPr lang="en-US" sz="2800" dirty="0"/>
              <a:t>Pathway for Today</a:t>
            </a:r>
          </a:p>
        </p:txBody>
      </p:sp>
      <p:sp>
        <p:nvSpPr>
          <p:cNvPr id="9" name="Content Placeholder 8"/>
          <p:cNvSpPr>
            <a:spLocks noGrp="1"/>
          </p:cNvSpPr>
          <p:nvPr>
            <p:ph sz="half" idx="10"/>
          </p:nvPr>
        </p:nvSpPr>
        <p:spPr>
          <a:xfrm>
            <a:off x="914400" y="1995164"/>
            <a:ext cx="7696200" cy="3796037"/>
          </a:xfrm>
        </p:spPr>
        <p:txBody>
          <a:bodyPr/>
          <a:lstStyle/>
          <a:p>
            <a:pPr marL="342900" indent="-342900">
              <a:buFont typeface="Arial" charset="0"/>
              <a:buChar char="•"/>
            </a:pPr>
            <a:r>
              <a:rPr lang="en-US" sz="2000" dirty="0"/>
              <a:t>What are we talking about </a:t>
            </a:r>
            <a:r>
              <a:rPr lang="mr-IN" sz="2000" dirty="0"/>
              <a:t>–</a:t>
            </a:r>
            <a:r>
              <a:rPr lang="en-US" sz="2000" dirty="0"/>
              <a:t> ‘value co-creation?</a:t>
            </a:r>
          </a:p>
          <a:p>
            <a:pPr marL="342900" indent="-342900">
              <a:buFont typeface="Arial" charset="0"/>
              <a:buChar char="•"/>
            </a:pPr>
            <a:r>
              <a:rPr lang="en-US" sz="2000" dirty="0"/>
              <a:t>What insights might an economic ‘way of thinking’ provide?</a:t>
            </a:r>
          </a:p>
          <a:p>
            <a:pPr marL="1085850" lvl="1" indent="-342900">
              <a:buFont typeface="Arial" charset="0"/>
              <a:buChar char="•"/>
            </a:pPr>
            <a:r>
              <a:rPr lang="en-US" dirty="0"/>
              <a:t>Simple concepts (4)</a:t>
            </a:r>
          </a:p>
          <a:p>
            <a:pPr marL="1085850" lvl="1" indent="-342900">
              <a:buFont typeface="Arial" charset="0"/>
              <a:buChar char="•"/>
            </a:pPr>
            <a:r>
              <a:rPr lang="en-US" dirty="0"/>
              <a:t>Co-opetition</a:t>
            </a:r>
          </a:p>
          <a:p>
            <a:pPr marL="1085850" lvl="1" indent="-342900">
              <a:buFont typeface="Arial" charset="0"/>
              <a:buChar char="•"/>
            </a:pPr>
            <a:r>
              <a:rPr lang="en-US" dirty="0"/>
              <a:t>Strategic Alliances</a:t>
            </a:r>
          </a:p>
          <a:p>
            <a:pPr marL="1085850" lvl="1" indent="-342900">
              <a:buFont typeface="Arial" charset="0"/>
              <a:buChar char="•"/>
            </a:pPr>
            <a:r>
              <a:rPr lang="en-US" dirty="0"/>
              <a:t>Market structure and co-creation </a:t>
            </a:r>
            <a:r>
              <a:rPr lang="mr-IN" dirty="0"/>
              <a:t>–</a:t>
            </a:r>
            <a:r>
              <a:rPr lang="en-US" dirty="0"/>
              <a:t> horizontal versus vertical relationships</a:t>
            </a:r>
          </a:p>
        </p:txBody>
      </p:sp>
    </p:spTree>
    <p:extLst>
      <p:ext uri="{BB962C8B-B14F-4D97-AF65-F5344CB8AC3E}">
        <p14:creationId xmlns:p14="http://schemas.microsoft.com/office/powerpoint/2010/main" val="12856109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79512" y="1028602"/>
            <a:ext cx="7696200" cy="384175"/>
          </a:xfrm>
        </p:spPr>
        <p:txBody>
          <a:bodyPr/>
          <a:lstStyle/>
          <a:p>
            <a:r>
              <a:rPr lang="en-US" sz="2800" dirty="0"/>
              <a:t>Pathway for Today </a:t>
            </a:r>
            <a:r>
              <a:rPr lang="mr-IN" sz="2800" dirty="0"/>
              <a:t>–</a:t>
            </a:r>
            <a:r>
              <a:rPr lang="en-US" sz="2800" dirty="0"/>
              <a:t> cont’d</a:t>
            </a:r>
          </a:p>
        </p:txBody>
      </p:sp>
      <p:sp>
        <p:nvSpPr>
          <p:cNvPr id="9" name="Content Placeholder 8"/>
          <p:cNvSpPr>
            <a:spLocks noGrp="1"/>
          </p:cNvSpPr>
          <p:nvPr>
            <p:ph sz="half" idx="10"/>
          </p:nvPr>
        </p:nvSpPr>
        <p:spPr>
          <a:xfrm>
            <a:off x="914400" y="1412777"/>
            <a:ext cx="7696200" cy="4824536"/>
          </a:xfrm>
        </p:spPr>
        <p:txBody>
          <a:bodyPr/>
          <a:lstStyle/>
          <a:p>
            <a:pPr marL="1085850" lvl="1" indent="-342900">
              <a:buFont typeface="Arial" charset="0"/>
              <a:buChar char="•"/>
            </a:pPr>
            <a:r>
              <a:rPr lang="en-US" sz="2800" dirty="0"/>
              <a:t>Questions we will explore</a:t>
            </a:r>
          </a:p>
          <a:p>
            <a:r>
              <a:rPr lang="en-US" dirty="0"/>
              <a:t>	(1)</a:t>
            </a:r>
            <a:r>
              <a:rPr lang="en-US" sz="800" dirty="0"/>
              <a:t>   </a:t>
            </a:r>
            <a:r>
              <a:rPr lang="en-US" dirty="0"/>
              <a:t>Have we become better at value co-creation?</a:t>
            </a:r>
          </a:p>
          <a:p>
            <a:r>
              <a:rPr lang="en-US" dirty="0"/>
              <a:t>	(2)</a:t>
            </a:r>
            <a:r>
              <a:rPr lang="en-US" sz="800" dirty="0"/>
              <a:t>   </a:t>
            </a:r>
            <a:r>
              <a:rPr lang="en-US" dirty="0"/>
              <a:t>Are we poised to become better in the future?</a:t>
            </a:r>
          </a:p>
          <a:p>
            <a:r>
              <a:rPr lang="en-US" dirty="0"/>
              <a:t>	(3)</a:t>
            </a:r>
            <a:r>
              <a:rPr lang="en-US" sz="800" dirty="0"/>
              <a:t>   </a:t>
            </a:r>
            <a:r>
              <a:rPr lang="en-US" dirty="0"/>
              <a:t>What current/imminent trends might support/hinder successful value co-creation?</a:t>
            </a:r>
          </a:p>
          <a:p>
            <a:r>
              <a:rPr lang="en-US" dirty="0"/>
              <a:t>	(4)</a:t>
            </a:r>
            <a:r>
              <a:rPr lang="en-US" sz="800" dirty="0"/>
              <a:t>   </a:t>
            </a:r>
            <a:r>
              <a:rPr lang="en-US" dirty="0"/>
              <a:t>Which organizations are exemplars of value co-creation (examples need not be 	limited to the typical private business supply chains; e.g., could be from the public 	sector)</a:t>
            </a:r>
          </a:p>
          <a:p>
            <a:r>
              <a:rPr lang="en-US" dirty="0"/>
              <a:t>	(5)</a:t>
            </a:r>
            <a:r>
              <a:rPr lang="en-US" sz="800" dirty="0"/>
              <a:t>   </a:t>
            </a:r>
            <a:r>
              <a:rPr lang="en-US" dirty="0"/>
              <a:t>What are some key managerially relevant connections between </a:t>
            </a:r>
            <a:r>
              <a:rPr lang="en-US" i="1" dirty="0"/>
              <a:t>value co-	creation</a:t>
            </a:r>
            <a:r>
              <a:rPr lang="en-US" dirty="0"/>
              <a:t> and other topical contemporary issues in SCM (e.g., </a:t>
            </a:r>
            <a:r>
              <a:rPr lang="en-US" i="1" dirty="0"/>
              <a:t>leadership</a:t>
            </a:r>
            <a:r>
              <a:rPr lang="en-US" dirty="0"/>
              <a:t>, </a:t>
            </a:r>
            <a:r>
              <a:rPr lang="en-US" i="1" dirty="0"/>
              <a:t>risk</a:t>
            </a:r>
            <a:r>
              <a:rPr lang="en-US" dirty="0"/>
              <a:t>, and 	resilience) </a:t>
            </a:r>
            <a:r>
              <a:rPr lang="en-US" b="1" dirty="0"/>
              <a:t>or </a:t>
            </a:r>
            <a:r>
              <a:rPr lang="en-US" dirty="0"/>
              <a:t>stated differently What has been (must be) done to equip </a:t>
            </a:r>
            <a:r>
              <a:rPr lang="en-US" u="sng" dirty="0"/>
              <a:t>current and </a:t>
            </a:r>
            <a:r>
              <a:rPr lang="en-US" dirty="0"/>
              <a:t>	</a:t>
            </a:r>
            <a:r>
              <a:rPr lang="en-US" u="sng" dirty="0"/>
              <a:t>future </a:t>
            </a:r>
            <a:r>
              <a:rPr lang="en-US" dirty="0"/>
              <a:t>supply chain leaders with the capacity to be successful in value co-creation 	endeavors? </a:t>
            </a:r>
          </a:p>
          <a:p>
            <a:r>
              <a:rPr lang="en-US" dirty="0"/>
              <a:t>	</a:t>
            </a:r>
            <a:r>
              <a:rPr lang="en-US" i="1" dirty="0"/>
              <a:t>Final Issue</a:t>
            </a:r>
            <a:r>
              <a:rPr lang="en-US" dirty="0"/>
              <a:t>: Role of ‘Big Data’ in Co-creation</a:t>
            </a:r>
          </a:p>
          <a:p>
            <a:endParaRPr lang="en-US" dirty="0"/>
          </a:p>
        </p:txBody>
      </p:sp>
    </p:spTree>
    <p:extLst>
      <p:ext uri="{BB962C8B-B14F-4D97-AF65-F5344CB8AC3E}">
        <p14:creationId xmlns:p14="http://schemas.microsoft.com/office/powerpoint/2010/main" val="20372179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914400" y="1143000"/>
            <a:ext cx="7696200" cy="384175"/>
          </a:xfrm>
        </p:spPr>
        <p:txBody>
          <a:bodyPr/>
          <a:lstStyle/>
          <a:p>
            <a:r>
              <a:rPr lang="en-CA" sz="2800" b="1" dirty="0"/>
              <a:t>Value Co-Creation</a:t>
            </a:r>
            <a:endParaRPr lang="en-US" sz="2800" dirty="0"/>
          </a:p>
        </p:txBody>
      </p:sp>
      <p:sp>
        <p:nvSpPr>
          <p:cNvPr id="9" name="Content Placeholder 8"/>
          <p:cNvSpPr>
            <a:spLocks noGrp="1"/>
          </p:cNvSpPr>
          <p:nvPr>
            <p:ph sz="half" idx="10"/>
          </p:nvPr>
        </p:nvSpPr>
        <p:spPr>
          <a:xfrm>
            <a:off x="914400" y="1916832"/>
            <a:ext cx="7696200" cy="4320480"/>
          </a:xfrm>
        </p:spPr>
        <p:txBody>
          <a:bodyPr/>
          <a:lstStyle/>
          <a:p>
            <a:pPr marL="1085850" lvl="1" indent="-342900"/>
            <a:r>
              <a:rPr lang="en-CA" sz="2200" dirty="0"/>
              <a:t>“process by which products, services and experiences are developed jointly by companies and their stakeholders opening up more opportunities for value”.</a:t>
            </a:r>
          </a:p>
          <a:p>
            <a:pPr marL="1085850" lvl="1" indent="-342900"/>
            <a:r>
              <a:rPr lang="en-CA" sz="2200" dirty="0"/>
              <a:t>Rather than seeing firms as creating value that consumers use up, companies and consumers need to engage in co-creating value in the entire system</a:t>
            </a:r>
          </a:p>
          <a:p>
            <a:pPr marL="1085850" lvl="1" indent="-342900"/>
            <a:r>
              <a:rPr lang="en-CA" sz="2200" dirty="0"/>
              <a:t>Value creation is horizontal collaboration interaction internal to the firm for mutual exchange and benefit; value co-creation involves vertical or external co-operation (but not integration).</a:t>
            </a:r>
            <a:r>
              <a:rPr lang="en-US" dirty="0"/>
              <a:t> </a:t>
            </a:r>
            <a:endParaRPr lang="en-CA" dirty="0"/>
          </a:p>
          <a:p>
            <a:pPr lvl="1" indent="0">
              <a:buNone/>
            </a:pPr>
            <a:r>
              <a:rPr lang="en-CA" dirty="0"/>
              <a:t>(</a:t>
            </a:r>
            <a:r>
              <a:rPr lang="en-CA" sz="1400" dirty="0"/>
              <a:t>adapted somewhat from </a:t>
            </a:r>
            <a:r>
              <a:rPr lang="en-CA" sz="1400" dirty="0" err="1"/>
              <a:t>Venkat</a:t>
            </a:r>
            <a:r>
              <a:rPr lang="en-CA" sz="1400" dirty="0"/>
              <a:t> </a:t>
            </a:r>
            <a:r>
              <a:rPr lang="en-CA" sz="1400" dirty="0" err="1"/>
              <a:t>Ramaswmay</a:t>
            </a:r>
            <a:r>
              <a:rPr lang="en-CA" dirty="0"/>
              <a:t>)</a:t>
            </a:r>
            <a:endParaRPr lang="en-US" dirty="0"/>
          </a:p>
        </p:txBody>
      </p:sp>
    </p:spTree>
    <p:extLst>
      <p:ext uri="{BB962C8B-B14F-4D97-AF65-F5344CB8AC3E}">
        <p14:creationId xmlns:p14="http://schemas.microsoft.com/office/powerpoint/2010/main" val="174177518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23528" y="908720"/>
            <a:ext cx="8534400" cy="648072"/>
          </a:xfrm>
        </p:spPr>
        <p:txBody>
          <a:bodyPr/>
          <a:lstStyle/>
          <a:p>
            <a:pPr eaLnBrk="1" hangingPunct="1"/>
            <a:r>
              <a:rPr lang="en-US" altLang="x-none" sz="3200" dirty="0">
                <a:solidFill>
                  <a:schemeClr val="accent6"/>
                </a:solidFill>
                <a:sym typeface="Symbol" charset="2"/>
              </a:rPr>
              <a:t>The Value Map*</a:t>
            </a:r>
          </a:p>
        </p:txBody>
      </p:sp>
      <p:pic>
        <p:nvPicPr>
          <p:cNvPr id="28675"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676400"/>
            <a:ext cx="5883746" cy="415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94284" y="5951294"/>
            <a:ext cx="7992888" cy="276999"/>
          </a:xfrm>
          <a:prstGeom prst="rect">
            <a:avLst/>
          </a:prstGeom>
        </p:spPr>
        <p:txBody>
          <a:bodyPr wrap="square">
            <a:spAutoFit/>
          </a:bodyPr>
          <a:lstStyle/>
          <a:p>
            <a:r>
              <a:rPr lang="en-CA" sz="1200" dirty="0">
                <a:latin typeface="Times New Roman" charset="0"/>
                <a:ea typeface="Calibri" charset="0"/>
              </a:rPr>
              <a:t>D. </a:t>
            </a:r>
            <a:r>
              <a:rPr lang="en-CA" sz="1200" dirty="0" err="1">
                <a:latin typeface="Times New Roman" charset="0"/>
                <a:ea typeface="Calibri" charset="0"/>
              </a:rPr>
              <a:t>Besanko</a:t>
            </a:r>
            <a:r>
              <a:rPr lang="en-CA" sz="1200" dirty="0">
                <a:latin typeface="Times New Roman" charset="0"/>
                <a:ea typeface="Calibri" charset="0"/>
              </a:rPr>
              <a:t>, D. </a:t>
            </a:r>
            <a:r>
              <a:rPr lang="en-CA" sz="1200" dirty="0" err="1">
                <a:latin typeface="Times New Roman" charset="0"/>
                <a:ea typeface="Calibri" charset="0"/>
              </a:rPr>
              <a:t>Dranove</a:t>
            </a:r>
            <a:r>
              <a:rPr lang="en-CA" sz="1200" dirty="0">
                <a:latin typeface="Times New Roman" charset="0"/>
                <a:ea typeface="Calibri" charset="0"/>
              </a:rPr>
              <a:t>, M. </a:t>
            </a:r>
            <a:r>
              <a:rPr lang="en-CA" sz="1200" dirty="0" err="1">
                <a:latin typeface="Times New Roman" charset="0"/>
                <a:ea typeface="Calibri" charset="0"/>
              </a:rPr>
              <a:t>Shanley</a:t>
            </a:r>
            <a:r>
              <a:rPr lang="en-CA" sz="1200" dirty="0">
                <a:latin typeface="Times New Roman" charset="0"/>
                <a:ea typeface="Calibri" charset="0"/>
              </a:rPr>
              <a:t> and S. Schaefer (2004), </a:t>
            </a:r>
            <a:r>
              <a:rPr lang="en-CA" sz="1200" i="1" dirty="0">
                <a:latin typeface="Times New Roman" charset="0"/>
                <a:ea typeface="Calibri" charset="0"/>
              </a:rPr>
              <a:t>The Economics of Strategy</a:t>
            </a:r>
            <a:r>
              <a:rPr lang="en-CA" sz="1200" dirty="0">
                <a:latin typeface="Times New Roman" charset="0"/>
                <a:ea typeface="Calibri" charset="0"/>
              </a:rPr>
              <a:t>, 3</a:t>
            </a:r>
            <a:r>
              <a:rPr lang="en-CA" sz="1200" baseline="30000" dirty="0">
                <a:latin typeface="Times New Roman" charset="0"/>
                <a:ea typeface="Calibri" charset="0"/>
              </a:rPr>
              <a:t>rd</a:t>
            </a:r>
            <a:r>
              <a:rPr lang="en-CA" sz="1200" dirty="0">
                <a:latin typeface="Times New Roman" charset="0"/>
                <a:ea typeface="Calibri" charset="0"/>
              </a:rPr>
              <a:t> Edition John Wiley &amp; Sons </a:t>
            </a:r>
            <a:endParaRPr lang="en-US" sz="1200" dirty="0"/>
          </a:p>
        </p:txBody>
      </p:sp>
    </p:spTree>
    <p:extLst>
      <p:ext uri="{BB962C8B-B14F-4D97-AF65-F5344CB8AC3E}">
        <p14:creationId xmlns:p14="http://schemas.microsoft.com/office/powerpoint/2010/main" val="46623912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a:xfrm>
            <a:off x="838200" y="1124744"/>
            <a:ext cx="7924800" cy="722784"/>
          </a:xfrm>
        </p:spPr>
        <p:txBody>
          <a:bodyPr/>
          <a:lstStyle/>
          <a:p>
            <a:pPr eaLnBrk="1" hangingPunct="1"/>
            <a:r>
              <a:rPr lang="en-US" altLang="x-none" sz="3200" dirty="0">
                <a:solidFill>
                  <a:schemeClr val="accent6"/>
                </a:solidFill>
              </a:rPr>
              <a:t>Value Created and Economic Profits</a:t>
            </a:r>
          </a:p>
        </p:txBody>
      </p:sp>
      <p:sp>
        <p:nvSpPr>
          <p:cNvPr id="18435" name="Rectangle 3"/>
          <p:cNvSpPr>
            <a:spLocks noGrp="1" noChangeArrowheads="1"/>
          </p:cNvSpPr>
          <p:nvPr>
            <p:ph type="body" idx="1"/>
          </p:nvPr>
        </p:nvSpPr>
        <p:spPr/>
        <p:txBody>
          <a:bodyPr/>
          <a:lstStyle/>
          <a:p>
            <a:pPr eaLnBrk="1" hangingPunct="1">
              <a:buFont typeface="Wingdings" charset="2"/>
              <a:buNone/>
            </a:pPr>
            <a:r>
              <a:rPr lang="en-US" altLang="x-none" sz="2400" dirty="0"/>
              <a:t>Value created 	= Consumer surplus +</a:t>
            </a:r>
          </a:p>
          <a:p>
            <a:pPr eaLnBrk="1" hangingPunct="1">
              <a:buFont typeface="Wingdings" charset="2"/>
              <a:buNone/>
            </a:pPr>
            <a:r>
              <a:rPr lang="en-US" altLang="x-none" sz="2400" dirty="0"/>
              <a:t>				    		Producer surplus</a:t>
            </a:r>
          </a:p>
          <a:p>
            <a:pPr eaLnBrk="1" hangingPunct="1">
              <a:buFont typeface="Wingdings" charset="2"/>
              <a:buNone/>
            </a:pPr>
            <a:r>
              <a:rPr lang="en-US" altLang="x-none" sz="2400" dirty="0"/>
              <a:t>						= (B - P) + (P - C)</a:t>
            </a:r>
          </a:p>
          <a:p>
            <a:pPr eaLnBrk="1" hangingPunct="1">
              <a:buFont typeface="Wingdings" charset="2"/>
              <a:buNone/>
            </a:pPr>
            <a:r>
              <a:rPr lang="en-US" altLang="x-none" sz="2400" dirty="0"/>
              <a:t>						= B - C</a:t>
            </a:r>
          </a:p>
          <a:p>
            <a:pPr eaLnBrk="1" hangingPunct="1">
              <a:buFont typeface="Wingdings" charset="2"/>
              <a:buNone/>
            </a:pPr>
            <a:endParaRPr lang="en-US" altLang="x-none" dirty="0"/>
          </a:p>
          <a:p>
            <a:pPr eaLnBrk="1" hangingPunct="1">
              <a:buFont typeface="Wingdings" charset="2"/>
              <a:buNone/>
            </a:pPr>
            <a:endParaRPr lang="en-US" altLang="x-none" dirty="0"/>
          </a:p>
        </p:txBody>
      </p:sp>
      <p:sp>
        <p:nvSpPr>
          <p:cNvPr id="18436" name="Text Box 5"/>
          <p:cNvSpPr txBox="1">
            <a:spLocks noChangeArrowheads="1"/>
          </p:cNvSpPr>
          <p:nvPr/>
        </p:nvSpPr>
        <p:spPr bwMode="auto">
          <a:xfrm>
            <a:off x="776217" y="4653136"/>
            <a:ext cx="8352927" cy="110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pPr>
            <a:r>
              <a:rPr kumimoji="1" lang="en-US" altLang="x-none" sz="2200" dirty="0">
                <a:latin typeface="Times New Roman" charset="0"/>
              </a:rPr>
              <a:t>A positive (B - C) does not guarantee economic profit. Competition among producers can allow  consumers to capture all of the value created.</a:t>
            </a:r>
          </a:p>
        </p:txBody>
      </p:sp>
    </p:spTree>
    <p:extLst>
      <p:ext uri="{BB962C8B-B14F-4D97-AF65-F5344CB8AC3E}">
        <p14:creationId xmlns:p14="http://schemas.microsoft.com/office/powerpoint/2010/main" val="20286779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52736"/>
            <a:ext cx="8534400" cy="762000"/>
          </a:xfrm>
        </p:spPr>
        <p:txBody>
          <a:bodyPr>
            <a:normAutofit/>
          </a:bodyPr>
          <a:lstStyle/>
          <a:p>
            <a:pPr eaLnBrk="1" fontAlgn="auto" hangingPunct="1">
              <a:spcAft>
                <a:spcPts val="0"/>
              </a:spcAft>
              <a:defRPr/>
            </a:pPr>
            <a:r>
              <a:rPr lang="en-US" sz="3200" dirty="0">
                <a:solidFill>
                  <a:schemeClr val="accent3">
                    <a:shade val="75000"/>
                  </a:schemeClr>
                </a:solidFill>
              </a:rPr>
              <a:t>Tradeoff between Price &amp; Quality*</a:t>
            </a:r>
          </a:p>
        </p:txBody>
      </p:sp>
      <p:pic>
        <p:nvPicPr>
          <p:cNvPr id="307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573537"/>
            <a:ext cx="5262563"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Arrow 4"/>
          <p:cNvSpPr/>
          <p:nvPr/>
        </p:nvSpPr>
        <p:spPr>
          <a:xfrm rot="3272749">
            <a:off x="4191530" y="4021233"/>
            <a:ext cx="1143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73691" y="4365104"/>
            <a:ext cx="1600200" cy="369332"/>
          </a:xfrm>
          <a:prstGeom prst="rect">
            <a:avLst/>
          </a:prstGeom>
          <a:noFill/>
        </p:spPr>
        <p:txBody>
          <a:bodyPr wrap="square" rtlCol="0">
            <a:spAutoFit/>
          </a:bodyPr>
          <a:lstStyle/>
          <a:p>
            <a:r>
              <a:rPr lang="en-US"/>
              <a:t>More Value</a:t>
            </a:r>
          </a:p>
        </p:txBody>
      </p:sp>
      <p:sp>
        <p:nvSpPr>
          <p:cNvPr id="3" name="TextBox 2"/>
          <p:cNvSpPr txBox="1"/>
          <p:nvPr/>
        </p:nvSpPr>
        <p:spPr>
          <a:xfrm>
            <a:off x="6588224" y="2131873"/>
            <a:ext cx="2016224" cy="369332"/>
          </a:xfrm>
          <a:prstGeom prst="rect">
            <a:avLst/>
          </a:prstGeom>
          <a:noFill/>
        </p:spPr>
        <p:txBody>
          <a:bodyPr wrap="square" rtlCol="0">
            <a:spAutoFit/>
          </a:bodyPr>
          <a:lstStyle/>
          <a:p>
            <a:r>
              <a:rPr lang="en-US" dirty="0"/>
              <a:t>Star </a:t>
            </a:r>
            <a:r>
              <a:rPr lang="en-US"/>
              <a:t>vs Emirates?</a:t>
            </a:r>
          </a:p>
        </p:txBody>
      </p:sp>
      <p:sp>
        <p:nvSpPr>
          <p:cNvPr id="7" name="Rectangle 6"/>
          <p:cNvSpPr/>
          <p:nvPr/>
        </p:nvSpPr>
        <p:spPr>
          <a:xfrm>
            <a:off x="674262" y="5840699"/>
            <a:ext cx="7992888" cy="276999"/>
          </a:xfrm>
          <a:prstGeom prst="rect">
            <a:avLst/>
          </a:prstGeom>
        </p:spPr>
        <p:txBody>
          <a:bodyPr wrap="square">
            <a:spAutoFit/>
          </a:bodyPr>
          <a:lstStyle/>
          <a:p>
            <a:r>
              <a:rPr lang="en-CA" sz="1200" dirty="0">
                <a:latin typeface="Times New Roman" charset="0"/>
                <a:ea typeface="Calibri" charset="0"/>
              </a:rPr>
              <a:t>D. </a:t>
            </a:r>
            <a:r>
              <a:rPr lang="en-CA" sz="1200" dirty="0" err="1">
                <a:latin typeface="Times New Roman" charset="0"/>
                <a:ea typeface="Calibri" charset="0"/>
              </a:rPr>
              <a:t>Besanko</a:t>
            </a:r>
            <a:r>
              <a:rPr lang="en-CA" sz="1200" dirty="0">
                <a:latin typeface="Times New Roman" charset="0"/>
                <a:ea typeface="Calibri" charset="0"/>
              </a:rPr>
              <a:t>, D. </a:t>
            </a:r>
            <a:r>
              <a:rPr lang="en-CA" sz="1200" dirty="0" err="1">
                <a:latin typeface="Times New Roman" charset="0"/>
                <a:ea typeface="Calibri" charset="0"/>
              </a:rPr>
              <a:t>Dranove</a:t>
            </a:r>
            <a:r>
              <a:rPr lang="en-CA" sz="1200" dirty="0">
                <a:latin typeface="Times New Roman" charset="0"/>
                <a:ea typeface="Calibri" charset="0"/>
              </a:rPr>
              <a:t>, M. </a:t>
            </a:r>
            <a:r>
              <a:rPr lang="en-CA" sz="1200" dirty="0" err="1">
                <a:latin typeface="Times New Roman" charset="0"/>
                <a:ea typeface="Calibri" charset="0"/>
              </a:rPr>
              <a:t>Shanley</a:t>
            </a:r>
            <a:r>
              <a:rPr lang="en-CA" sz="1200" dirty="0">
                <a:latin typeface="Times New Roman" charset="0"/>
                <a:ea typeface="Calibri" charset="0"/>
              </a:rPr>
              <a:t> and S. Schaefer (2004), </a:t>
            </a:r>
            <a:r>
              <a:rPr lang="en-CA" sz="1200" i="1" dirty="0">
                <a:latin typeface="Times New Roman" charset="0"/>
                <a:ea typeface="Calibri" charset="0"/>
              </a:rPr>
              <a:t>The Economics of Strategy</a:t>
            </a:r>
            <a:r>
              <a:rPr lang="en-CA" sz="1200" dirty="0">
                <a:latin typeface="Times New Roman" charset="0"/>
                <a:ea typeface="Calibri" charset="0"/>
              </a:rPr>
              <a:t>, 3</a:t>
            </a:r>
            <a:r>
              <a:rPr lang="en-CA" sz="1200" baseline="30000" dirty="0">
                <a:latin typeface="Times New Roman" charset="0"/>
                <a:ea typeface="Calibri" charset="0"/>
              </a:rPr>
              <a:t>rd</a:t>
            </a:r>
            <a:r>
              <a:rPr lang="en-CA" sz="1200" dirty="0">
                <a:latin typeface="Times New Roman" charset="0"/>
                <a:ea typeface="Calibri" charset="0"/>
              </a:rPr>
              <a:t> Edition John Wiley &amp; Sons </a:t>
            </a:r>
            <a:endParaRPr lang="en-US" sz="1200" dirty="0"/>
          </a:p>
        </p:txBody>
      </p:sp>
    </p:spTree>
    <p:extLst>
      <p:ext uri="{BB962C8B-B14F-4D97-AF65-F5344CB8AC3E}">
        <p14:creationId xmlns:p14="http://schemas.microsoft.com/office/powerpoint/2010/main" val="206057919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TotalTime>
  <Words>3610</Words>
  <Application>Microsoft Macintosh PowerPoint</Application>
  <PresentationFormat>On-screen Show (4:3)</PresentationFormat>
  <Paragraphs>352</Paragraphs>
  <Slides>34</Slides>
  <Notes>26</Notes>
  <HiddenSlides>3</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Value Co-Creation: The Underlying Economics and Strategic Considerations </vt:lpstr>
      <vt:lpstr>What are we going to talk about and what lens will I use?</vt:lpstr>
      <vt:lpstr>My Wife said I should always show pictures, my prose are boring, so you get 1 picture.</vt:lpstr>
      <vt:lpstr>Pathway for Today</vt:lpstr>
      <vt:lpstr>Pathway for Today – cont’d</vt:lpstr>
      <vt:lpstr>Value Co-Creation</vt:lpstr>
      <vt:lpstr>The Value Map*</vt:lpstr>
      <vt:lpstr>Value Created and Economic Profits</vt:lpstr>
      <vt:lpstr>Tradeoff between Price &amp; Quality*</vt:lpstr>
      <vt:lpstr>The Economic Logic of Benefit Advantage</vt:lpstr>
      <vt:lpstr>The Economic Logic of Cost Advantage</vt:lpstr>
      <vt:lpstr>PowerPoint Presentation</vt:lpstr>
      <vt:lpstr>Strategic Alliances</vt:lpstr>
      <vt:lpstr>Market Structure &amp; Co-Creation</vt:lpstr>
      <vt:lpstr>Principles of  Co-creation</vt:lpstr>
      <vt:lpstr>Value Co-Creation: In the Middle versus  the end of the Supply Chain?</vt:lpstr>
      <vt:lpstr>Co-creation in the Middle versus the  end of the Supply Chain</vt:lpstr>
      <vt:lpstr>Co-creation in the Middle versus  the end of the Supply Chain</vt:lpstr>
      <vt:lpstr>Co-creation in the Middle versus the end of the Supply Chain – An Example with Railways</vt:lpstr>
      <vt:lpstr>(1)   Have we become better at value co-creation?</vt:lpstr>
      <vt:lpstr>(2)   Are we poised to become better in the future?</vt:lpstr>
      <vt:lpstr>(2)   Are we poised to become better in the future?</vt:lpstr>
      <vt:lpstr>(3)   What current/imminent trends might support/hinder successful value co-creation?</vt:lpstr>
      <vt:lpstr>(3)   What current/imminent trends might support/hinder successful value co-creation?</vt:lpstr>
      <vt:lpstr>(4)   Which organizations are exemplars of value co-creation?</vt:lpstr>
      <vt:lpstr>(5)   What are some key managerially relevant connections between value co - creation and other topical contemporary issues in SCM (e.g., leadership, risk, and  resilience)?</vt:lpstr>
      <vt:lpstr>What is the Role of Big Data in Value Co-creation?  </vt:lpstr>
      <vt:lpstr>What is the Role of Big Data in Value  Co-creation? One Perspective*</vt:lpstr>
      <vt:lpstr>The relevance of big data and value co-creation </vt:lpstr>
      <vt:lpstr>The relevance of big data and value co-creation </vt:lpstr>
      <vt:lpstr>Data Information Resources</vt:lpstr>
      <vt:lpstr>Summary</vt:lpstr>
      <vt:lpstr>Summary</vt:lpstr>
      <vt:lpstr>PowerPoint Presentation</vt:lpstr>
    </vt:vector>
  </TitlesOfParts>
  <Company>Ryerson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Jill Redden</dc:creator>
  <cp:lastModifiedBy>mhaughton</cp:lastModifiedBy>
  <cp:revision>3</cp:revision>
  <dcterms:created xsi:type="dcterms:W3CDTF">2017-05-05T22:12:26Z</dcterms:created>
  <dcterms:modified xsi:type="dcterms:W3CDTF">2019-05-10T03:15:33Z</dcterms:modified>
</cp:coreProperties>
</file>