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tmp" ContentType="image/pn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258" r:id="rId2"/>
    <p:sldId id="434" r:id="rId3"/>
    <p:sldId id="436" r:id="rId4"/>
    <p:sldId id="437" r:id="rId5"/>
    <p:sldId id="438" r:id="rId6"/>
    <p:sldId id="439" r:id="rId7"/>
    <p:sldId id="441" r:id="rId8"/>
    <p:sldId id="444" r:id="rId9"/>
    <p:sldId id="442" r:id="rId10"/>
    <p:sldId id="446" r:id="rId11"/>
    <p:sldId id="447" r:id="rId12"/>
    <p:sldId id="451" r:id="rId13"/>
    <p:sldId id="456" r:id="rId14"/>
    <p:sldId id="457" r:id="rId15"/>
    <p:sldId id="491" r:id="rId16"/>
    <p:sldId id="458" r:id="rId17"/>
    <p:sldId id="459" r:id="rId18"/>
    <p:sldId id="460" r:id="rId19"/>
    <p:sldId id="464" r:id="rId20"/>
    <p:sldId id="462" r:id="rId21"/>
    <p:sldId id="463" r:id="rId22"/>
    <p:sldId id="474" r:id="rId23"/>
    <p:sldId id="475" r:id="rId24"/>
    <p:sldId id="469" r:id="rId25"/>
    <p:sldId id="470" r:id="rId26"/>
    <p:sldId id="477" r:id="rId27"/>
    <p:sldId id="472" r:id="rId28"/>
    <p:sldId id="478" r:id="rId29"/>
    <p:sldId id="479" r:id="rId30"/>
    <p:sldId id="480" r:id="rId31"/>
    <p:sldId id="481" r:id="rId32"/>
    <p:sldId id="482" r:id="rId33"/>
    <p:sldId id="483" r:id="rId34"/>
    <p:sldId id="489" r:id="rId35"/>
    <p:sldId id="443" r:id="rId36"/>
    <p:sldId id="485" r:id="rId37"/>
    <p:sldId id="486" r:id="rId38"/>
    <p:sldId id="487" r:id="rId39"/>
    <p:sldId id="488" r:id="rId40"/>
    <p:sldId id="49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1A75CF"/>
    <a:srgbClr val="DB091C"/>
    <a:srgbClr val="808080"/>
    <a:srgbClr val="0000FF"/>
    <a:srgbClr val="FBB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674" autoAdjust="0"/>
  </p:normalViewPr>
  <p:slideViewPr>
    <p:cSldViewPr snapToGrid="0">
      <p:cViewPr varScale="1">
        <p:scale>
          <a:sx n="72" d="100"/>
          <a:sy n="72" d="100"/>
        </p:scale>
        <p:origin x="-152"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Sheet1!$A$3</c:f>
              <c:strCache>
                <c:ptCount val="1"/>
                <c:pt idx="0">
                  <c:v>Underway Replenishment</c:v>
                </c:pt>
              </c:strCache>
            </c:strRef>
          </c:tx>
          <c:spPr>
            <a:ln w="15875" cap="rnd">
              <a:solidFill>
                <a:schemeClr val="accent1"/>
              </a:solidFill>
              <a:round/>
            </a:ln>
            <a:effectLst/>
          </c:spPr>
          <c:marker>
            <c:symbol val="circle"/>
            <c:size val="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cat>
            <c:strRef>
              <c:f>Sheet1!$B$2:$E$2</c:f>
              <c:strCache>
                <c:ptCount val="4"/>
                <c:pt idx="0">
                  <c:v>Storage Density</c:v>
                </c:pt>
                <c:pt idx="1">
                  <c:v>Responsiveness</c:v>
                </c:pt>
                <c:pt idx="2">
                  <c:v>Item Location Uncertainty</c:v>
                </c:pt>
                <c:pt idx="3">
                  <c:v>Offload Efficiency</c:v>
                </c:pt>
              </c:strCache>
            </c:strRef>
          </c:cat>
          <c:val>
            <c:numRef>
              <c:f>Sheet1!$B$3:$E$3</c:f>
              <c:numCache>
                <c:formatCode>General</c:formatCode>
                <c:ptCount val="4"/>
                <c:pt idx="0">
                  <c:v>9.0</c:v>
                </c:pt>
                <c:pt idx="1">
                  <c:v>6.0</c:v>
                </c:pt>
                <c:pt idx="2">
                  <c:v>5.0</c:v>
                </c:pt>
                <c:pt idx="3">
                  <c:v>8.0</c:v>
                </c:pt>
              </c:numCache>
            </c:numRef>
          </c:val>
          <c:extLst xmlns:c16r2="http://schemas.microsoft.com/office/drawing/2015/06/chart">
            <c:ext xmlns:c16="http://schemas.microsoft.com/office/drawing/2014/chart" uri="{C3380CC4-5D6E-409C-BE32-E72D297353CC}">
              <c16:uniqueId val="{00000000-D378-46BE-9E90-2843E9591DC6}"/>
            </c:ext>
          </c:extLst>
        </c:ser>
        <c:ser>
          <c:idx val="1"/>
          <c:order val="1"/>
          <c:tx>
            <c:strRef>
              <c:f>Sheet1!$A$4</c:f>
              <c:strCache>
                <c:ptCount val="1"/>
                <c:pt idx="0">
                  <c:v>Emergent Requests</c:v>
                </c:pt>
              </c:strCache>
            </c:strRef>
          </c:tx>
          <c:spPr>
            <a:ln w="15875" cap="rnd">
              <a:solidFill>
                <a:schemeClr val="accent2"/>
              </a:solidFill>
              <a:round/>
            </a:ln>
            <a:effectLst/>
          </c:spPr>
          <c:marker>
            <c:symbol val="circle"/>
            <c:size val="4"/>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marker>
          <c:cat>
            <c:strRef>
              <c:f>Sheet1!$B$2:$E$2</c:f>
              <c:strCache>
                <c:ptCount val="4"/>
                <c:pt idx="0">
                  <c:v>Storage Density</c:v>
                </c:pt>
                <c:pt idx="1">
                  <c:v>Responsiveness</c:v>
                </c:pt>
                <c:pt idx="2">
                  <c:v>Item Location Uncertainty</c:v>
                </c:pt>
                <c:pt idx="3">
                  <c:v>Offload Efficiency</c:v>
                </c:pt>
              </c:strCache>
            </c:strRef>
          </c:cat>
          <c:val>
            <c:numRef>
              <c:f>Sheet1!$B$4:$E$4</c:f>
              <c:numCache>
                <c:formatCode>General</c:formatCode>
                <c:ptCount val="4"/>
                <c:pt idx="0">
                  <c:v>6.0</c:v>
                </c:pt>
                <c:pt idx="1">
                  <c:v>10.0</c:v>
                </c:pt>
                <c:pt idx="2">
                  <c:v>8.0</c:v>
                </c:pt>
                <c:pt idx="3">
                  <c:v>5.0</c:v>
                </c:pt>
              </c:numCache>
            </c:numRef>
          </c:val>
          <c:extLst xmlns:c16r2="http://schemas.microsoft.com/office/drawing/2015/06/chart">
            <c:ext xmlns:c16="http://schemas.microsoft.com/office/drawing/2014/chart" uri="{C3380CC4-5D6E-409C-BE32-E72D297353CC}">
              <c16:uniqueId val="{00000001-D378-46BE-9E90-2843E9591DC6}"/>
            </c:ext>
          </c:extLst>
        </c:ser>
        <c:ser>
          <c:idx val="2"/>
          <c:order val="2"/>
          <c:tx>
            <c:strRef>
              <c:f>Sheet1!$A$5</c:f>
              <c:strCache>
                <c:ptCount val="1"/>
                <c:pt idx="0">
                  <c:v>Port Offload Entirely</c:v>
                </c:pt>
              </c:strCache>
            </c:strRef>
          </c:tx>
          <c:spPr>
            <a:ln w="15875" cap="rnd">
              <a:solidFill>
                <a:schemeClr val="accent3"/>
              </a:solidFill>
              <a:round/>
            </a:ln>
            <a:effectLst/>
          </c:spPr>
          <c:marker>
            <c:symbol val="circle"/>
            <c:size val="4"/>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marker>
          <c:cat>
            <c:strRef>
              <c:f>Sheet1!$B$2:$E$2</c:f>
              <c:strCache>
                <c:ptCount val="4"/>
                <c:pt idx="0">
                  <c:v>Storage Density</c:v>
                </c:pt>
                <c:pt idx="1">
                  <c:v>Responsiveness</c:v>
                </c:pt>
                <c:pt idx="2">
                  <c:v>Item Location Uncertainty</c:v>
                </c:pt>
                <c:pt idx="3">
                  <c:v>Offload Efficiency</c:v>
                </c:pt>
              </c:strCache>
            </c:strRef>
          </c:cat>
          <c:val>
            <c:numRef>
              <c:f>Sheet1!$B$5:$E$5</c:f>
              <c:numCache>
                <c:formatCode>General</c:formatCode>
                <c:ptCount val="4"/>
                <c:pt idx="0">
                  <c:v>10.0</c:v>
                </c:pt>
                <c:pt idx="1">
                  <c:v>1.0</c:v>
                </c:pt>
                <c:pt idx="2">
                  <c:v>0.0</c:v>
                </c:pt>
                <c:pt idx="3">
                  <c:v>7.0</c:v>
                </c:pt>
              </c:numCache>
            </c:numRef>
          </c:val>
          <c:extLst xmlns:c16r2="http://schemas.microsoft.com/office/drawing/2015/06/chart">
            <c:ext xmlns:c16="http://schemas.microsoft.com/office/drawing/2014/chart" uri="{C3380CC4-5D6E-409C-BE32-E72D297353CC}">
              <c16:uniqueId val="{00000002-D378-46BE-9E90-2843E9591DC6}"/>
            </c:ext>
          </c:extLst>
        </c:ser>
        <c:dLbls>
          <c:showLegendKey val="0"/>
          <c:showVal val="0"/>
          <c:showCatName val="0"/>
          <c:showSerName val="0"/>
          <c:showPercent val="0"/>
          <c:showBubbleSize val="0"/>
        </c:dLbls>
        <c:axId val="-2059706968"/>
        <c:axId val="-2024010552"/>
      </c:radarChart>
      <c:catAx>
        <c:axId val="-2059706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crossAx val="-2024010552"/>
        <c:crosses val="autoZero"/>
        <c:auto val="1"/>
        <c:lblAlgn val="ctr"/>
        <c:lblOffset val="100"/>
        <c:noMultiLvlLbl val="0"/>
      </c:catAx>
      <c:valAx>
        <c:axId val="-2024010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059706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44DB1A-1C18-43B6-8138-E447FB24353B}"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CF8D44E5-7AEE-45E4-8D9A-B9C549DE654E}">
      <dgm:prSet phldrT="[Text]"/>
      <dgm:spPr/>
      <dgm:t>
        <a:bodyPr/>
        <a:lstStyle/>
        <a:p>
          <a:r>
            <a:rPr lang="en-US" dirty="0" smtClean="0"/>
            <a:t>Changing Customer Expectations</a:t>
          </a:r>
          <a:endParaRPr lang="en-US" dirty="0"/>
        </a:p>
      </dgm:t>
    </dgm:pt>
    <dgm:pt modelId="{554277B8-397D-4858-A84C-B1E961B04008}" type="parTrans" cxnId="{EC75E017-3725-457A-B3E2-3B34FCA1F22E}">
      <dgm:prSet/>
      <dgm:spPr/>
      <dgm:t>
        <a:bodyPr/>
        <a:lstStyle/>
        <a:p>
          <a:endParaRPr lang="en-US"/>
        </a:p>
      </dgm:t>
    </dgm:pt>
    <dgm:pt modelId="{A077AE53-3DBA-4F04-B51F-92D038AB5C15}" type="sibTrans" cxnId="{EC75E017-3725-457A-B3E2-3B34FCA1F22E}">
      <dgm:prSet/>
      <dgm:spPr/>
      <dgm:t>
        <a:bodyPr/>
        <a:lstStyle/>
        <a:p>
          <a:endParaRPr lang="en-US"/>
        </a:p>
      </dgm:t>
    </dgm:pt>
    <dgm:pt modelId="{7F4ACB16-5B38-40BC-8261-663F4E608F47}">
      <dgm:prSet/>
      <dgm:spPr/>
      <dgm:t>
        <a:bodyPr/>
        <a:lstStyle/>
        <a:p>
          <a:r>
            <a:rPr lang="en-US" dirty="0" smtClean="0"/>
            <a:t>On-Demand Distribution Platforms</a:t>
          </a:r>
          <a:endParaRPr lang="en-US" dirty="0"/>
        </a:p>
      </dgm:t>
    </dgm:pt>
    <dgm:pt modelId="{915A81E0-0FE5-44A9-BECD-09001C297059}" type="parTrans" cxnId="{0D002145-6692-48DB-85B5-278A06C4CA70}">
      <dgm:prSet/>
      <dgm:spPr/>
      <dgm:t>
        <a:bodyPr/>
        <a:lstStyle/>
        <a:p>
          <a:endParaRPr lang="en-US"/>
        </a:p>
      </dgm:t>
    </dgm:pt>
    <dgm:pt modelId="{7664C891-81E3-4DDE-BE47-C43082F26BD3}" type="sibTrans" cxnId="{0D002145-6692-48DB-85B5-278A06C4CA70}">
      <dgm:prSet/>
      <dgm:spPr/>
      <dgm:t>
        <a:bodyPr/>
        <a:lstStyle/>
        <a:p>
          <a:endParaRPr lang="en-US"/>
        </a:p>
      </dgm:t>
    </dgm:pt>
    <dgm:pt modelId="{ACC2F9B3-AF62-4412-8744-EF856AB8098E}">
      <dgm:prSet/>
      <dgm:spPr/>
      <dgm:t>
        <a:bodyPr/>
        <a:lstStyle/>
        <a:p>
          <a:r>
            <a:rPr lang="en-US" dirty="0" smtClean="0"/>
            <a:t>Questions and Answers</a:t>
          </a:r>
          <a:endParaRPr lang="en-US" dirty="0"/>
        </a:p>
      </dgm:t>
    </dgm:pt>
    <dgm:pt modelId="{9E261840-3F23-4408-BCCD-9E54EE62220C}" type="parTrans" cxnId="{568FACBC-B66B-413A-BB70-ABE9EB8CD728}">
      <dgm:prSet/>
      <dgm:spPr/>
      <dgm:t>
        <a:bodyPr/>
        <a:lstStyle/>
        <a:p>
          <a:endParaRPr lang="en-US"/>
        </a:p>
      </dgm:t>
    </dgm:pt>
    <dgm:pt modelId="{A70567F0-3BBE-4508-B987-12D2E22DCA1A}" type="sibTrans" cxnId="{568FACBC-B66B-413A-BB70-ABE9EB8CD728}">
      <dgm:prSet/>
      <dgm:spPr/>
      <dgm:t>
        <a:bodyPr/>
        <a:lstStyle/>
        <a:p>
          <a:endParaRPr lang="en-US"/>
        </a:p>
      </dgm:t>
    </dgm:pt>
    <dgm:pt modelId="{62A1D866-9827-4547-821C-41219760FFD4}">
      <dgm:prSet/>
      <dgm:spPr/>
      <dgm:t>
        <a:bodyPr/>
        <a:lstStyle/>
        <a:p>
          <a:r>
            <a:rPr lang="en-US" dirty="0" smtClean="0"/>
            <a:t>On-Demand Warehousing Models &amp; Preliminary Results</a:t>
          </a:r>
          <a:endParaRPr lang="en-US" dirty="0"/>
        </a:p>
      </dgm:t>
    </dgm:pt>
    <dgm:pt modelId="{FEFF5BAB-7657-41F7-B429-6B35525BE941}" type="parTrans" cxnId="{2D781FDD-9DE3-4E25-85CC-A014B18768B9}">
      <dgm:prSet/>
      <dgm:spPr/>
      <dgm:t>
        <a:bodyPr/>
        <a:lstStyle/>
        <a:p>
          <a:endParaRPr lang="en-US"/>
        </a:p>
      </dgm:t>
    </dgm:pt>
    <dgm:pt modelId="{2EE204CA-2824-4F68-83CE-2CA7B522D1C7}" type="sibTrans" cxnId="{2D781FDD-9DE3-4E25-85CC-A014B18768B9}">
      <dgm:prSet/>
      <dgm:spPr/>
      <dgm:t>
        <a:bodyPr/>
        <a:lstStyle/>
        <a:p>
          <a:endParaRPr lang="en-US"/>
        </a:p>
      </dgm:t>
    </dgm:pt>
    <dgm:pt modelId="{84E39A1A-BCB3-44C1-A923-54216155B1DF}">
      <dgm:prSet/>
      <dgm:spPr/>
      <dgm:t>
        <a:bodyPr/>
        <a:lstStyle/>
        <a:p>
          <a:r>
            <a:rPr lang="en-US" dirty="0" smtClean="0"/>
            <a:t>Rethink Distribution Design</a:t>
          </a:r>
          <a:endParaRPr lang="en-US" dirty="0"/>
        </a:p>
      </dgm:t>
    </dgm:pt>
    <dgm:pt modelId="{F9DA3681-5858-4056-83F6-DAD931337C44}" type="parTrans" cxnId="{25764D8F-3A51-48B9-BF0F-F1439DF027DB}">
      <dgm:prSet/>
      <dgm:spPr/>
      <dgm:t>
        <a:bodyPr/>
        <a:lstStyle/>
        <a:p>
          <a:endParaRPr lang="en-US"/>
        </a:p>
      </dgm:t>
    </dgm:pt>
    <dgm:pt modelId="{2063A7B2-559E-41DA-A1D6-5A30A2E18B8A}" type="sibTrans" cxnId="{25764D8F-3A51-48B9-BF0F-F1439DF027DB}">
      <dgm:prSet/>
      <dgm:spPr/>
      <dgm:t>
        <a:bodyPr/>
        <a:lstStyle/>
        <a:p>
          <a:endParaRPr lang="en-US"/>
        </a:p>
      </dgm:t>
    </dgm:pt>
    <dgm:pt modelId="{8AC45319-C2A0-41B7-932D-C4A16B090CB2}" type="pres">
      <dgm:prSet presAssocID="{1244DB1A-1C18-43B6-8138-E447FB24353B}" presName="Name0" presStyleCnt="0">
        <dgm:presLayoutVars>
          <dgm:chMax val="11"/>
          <dgm:chPref val="11"/>
          <dgm:dir/>
          <dgm:resizeHandles/>
        </dgm:presLayoutVars>
      </dgm:prSet>
      <dgm:spPr/>
      <dgm:t>
        <a:bodyPr/>
        <a:lstStyle/>
        <a:p>
          <a:endParaRPr lang="en-US"/>
        </a:p>
      </dgm:t>
    </dgm:pt>
    <dgm:pt modelId="{60053EF4-CA92-43B3-ACA8-55B724273362}" type="pres">
      <dgm:prSet presAssocID="{ACC2F9B3-AF62-4412-8744-EF856AB8098E}" presName="Accent5" presStyleCnt="0"/>
      <dgm:spPr/>
    </dgm:pt>
    <dgm:pt modelId="{F736DFC8-A6DB-4FC7-84D7-1005FD867244}" type="pres">
      <dgm:prSet presAssocID="{ACC2F9B3-AF62-4412-8744-EF856AB8098E}" presName="Accent" presStyleLbl="node1" presStyleIdx="0" presStyleCnt="5"/>
      <dgm:spPr/>
      <dgm:t>
        <a:bodyPr/>
        <a:lstStyle/>
        <a:p>
          <a:endParaRPr lang="en-US"/>
        </a:p>
      </dgm:t>
    </dgm:pt>
    <dgm:pt modelId="{71E28F05-A226-46AC-A0D7-B9F2FED464A7}" type="pres">
      <dgm:prSet presAssocID="{ACC2F9B3-AF62-4412-8744-EF856AB8098E}" presName="ParentBackground5" presStyleCnt="0"/>
      <dgm:spPr/>
    </dgm:pt>
    <dgm:pt modelId="{7D172CD7-00BD-4374-B2BE-111EB4960404}" type="pres">
      <dgm:prSet presAssocID="{ACC2F9B3-AF62-4412-8744-EF856AB8098E}" presName="ParentBackground" presStyleLbl="fgAcc1" presStyleIdx="0" presStyleCnt="5"/>
      <dgm:spPr/>
      <dgm:t>
        <a:bodyPr/>
        <a:lstStyle/>
        <a:p>
          <a:endParaRPr lang="en-US"/>
        </a:p>
      </dgm:t>
    </dgm:pt>
    <dgm:pt modelId="{855A0144-AFCA-4C3E-B302-19FAB4577FEA}" type="pres">
      <dgm:prSet presAssocID="{ACC2F9B3-AF62-4412-8744-EF856AB8098E}" presName="Parent5" presStyleLbl="revTx" presStyleIdx="0" presStyleCnt="0">
        <dgm:presLayoutVars>
          <dgm:chMax val="1"/>
          <dgm:chPref val="1"/>
          <dgm:bulletEnabled val="1"/>
        </dgm:presLayoutVars>
      </dgm:prSet>
      <dgm:spPr/>
      <dgm:t>
        <a:bodyPr/>
        <a:lstStyle/>
        <a:p>
          <a:endParaRPr lang="en-US"/>
        </a:p>
      </dgm:t>
    </dgm:pt>
    <dgm:pt modelId="{278334E6-9434-4172-8EDF-992BD63DDF69}" type="pres">
      <dgm:prSet presAssocID="{62A1D866-9827-4547-821C-41219760FFD4}" presName="Accent4" presStyleCnt="0"/>
      <dgm:spPr/>
    </dgm:pt>
    <dgm:pt modelId="{5BFCD911-86EA-48FF-8A3F-8CE6424015CD}" type="pres">
      <dgm:prSet presAssocID="{62A1D866-9827-4547-821C-41219760FFD4}" presName="Accent" presStyleLbl="node1" presStyleIdx="1" presStyleCnt="5"/>
      <dgm:spPr/>
      <dgm:t>
        <a:bodyPr/>
        <a:lstStyle/>
        <a:p>
          <a:endParaRPr lang="en-US"/>
        </a:p>
      </dgm:t>
    </dgm:pt>
    <dgm:pt modelId="{E1C5E846-75C7-444D-BE8E-69F889A107E8}" type="pres">
      <dgm:prSet presAssocID="{62A1D866-9827-4547-821C-41219760FFD4}" presName="ParentBackground4" presStyleCnt="0"/>
      <dgm:spPr/>
    </dgm:pt>
    <dgm:pt modelId="{5705DC69-C49B-4027-AA72-77F091B532A3}" type="pres">
      <dgm:prSet presAssocID="{62A1D866-9827-4547-821C-41219760FFD4}" presName="ParentBackground" presStyleLbl="fgAcc1" presStyleIdx="1" presStyleCnt="5"/>
      <dgm:spPr/>
      <dgm:t>
        <a:bodyPr/>
        <a:lstStyle/>
        <a:p>
          <a:endParaRPr lang="en-US"/>
        </a:p>
      </dgm:t>
    </dgm:pt>
    <dgm:pt modelId="{31F18F46-77C1-4E81-8ACC-7B6A1A1D0531}" type="pres">
      <dgm:prSet presAssocID="{62A1D866-9827-4547-821C-41219760FFD4}" presName="Parent4" presStyleLbl="revTx" presStyleIdx="0" presStyleCnt="0">
        <dgm:presLayoutVars>
          <dgm:chMax val="1"/>
          <dgm:chPref val="1"/>
          <dgm:bulletEnabled val="1"/>
        </dgm:presLayoutVars>
      </dgm:prSet>
      <dgm:spPr/>
      <dgm:t>
        <a:bodyPr/>
        <a:lstStyle/>
        <a:p>
          <a:endParaRPr lang="en-US"/>
        </a:p>
      </dgm:t>
    </dgm:pt>
    <dgm:pt modelId="{E11265D9-AAC5-4C4F-9318-4BFE79EF05F4}" type="pres">
      <dgm:prSet presAssocID="{7F4ACB16-5B38-40BC-8261-663F4E608F47}" presName="Accent3" presStyleCnt="0"/>
      <dgm:spPr/>
    </dgm:pt>
    <dgm:pt modelId="{94496573-4453-4539-9619-B5C7A82935BB}" type="pres">
      <dgm:prSet presAssocID="{7F4ACB16-5B38-40BC-8261-663F4E608F47}" presName="Accent" presStyleLbl="node1" presStyleIdx="2" presStyleCnt="5"/>
      <dgm:spPr/>
      <dgm:t>
        <a:bodyPr/>
        <a:lstStyle/>
        <a:p>
          <a:endParaRPr lang="en-US"/>
        </a:p>
      </dgm:t>
    </dgm:pt>
    <dgm:pt modelId="{8675B1BA-CFA8-43A1-A06A-015A8223D880}" type="pres">
      <dgm:prSet presAssocID="{7F4ACB16-5B38-40BC-8261-663F4E608F47}" presName="ParentBackground3" presStyleCnt="0"/>
      <dgm:spPr/>
    </dgm:pt>
    <dgm:pt modelId="{37047549-82FF-43D9-B251-1B23F25CAA8D}" type="pres">
      <dgm:prSet presAssocID="{7F4ACB16-5B38-40BC-8261-663F4E608F47}" presName="ParentBackground" presStyleLbl="fgAcc1" presStyleIdx="2" presStyleCnt="5"/>
      <dgm:spPr/>
      <dgm:t>
        <a:bodyPr/>
        <a:lstStyle/>
        <a:p>
          <a:endParaRPr lang="en-US"/>
        </a:p>
      </dgm:t>
    </dgm:pt>
    <dgm:pt modelId="{E0B1ACBD-A012-43CA-A09E-29C7EEF8C076}" type="pres">
      <dgm:prSet presAssocID="{7F4ACB16-5B38-40BC-8261-663F4E608F47}" presName="Parent3" presStyleLbl="revTx" presStyleIdx="0" presStyleCnt="0">
        <dgm:presLayoutVars>
          <dgm:chMax val="1"/>
          <dgm:chPref val="1"/>
          <dgm:bulletEnabled val="1"/>
        </dgm:presLayoutVars>
      </dgm:prSet>
      <dgm:spPr/>
      <dgm:t>
        <a:bodyPr/>
        <a:lstStyle/>
        <a:p>
          <a:endParaRPr lang="en-US"/>
        </a:p>
      </dgm:t>
    </dgm:pt>
    <dgm:pt modelId="{20C07FD4-6A79-457C-82E4-0B2B1866FD6A}" type="pres">
      <dgm:prSet presAssocID="{84E39A1A-BCB3-44C1-A923-54216155B1DF}" presName="Accent2" presStyleCnt="0"/>
      <dgm:spPr/>
    </dgm:pt>
    <dgm:pt modelId="{879505AA-F760-4535-9FB1-4BEF53304052}" type="pres">
      <dgm:prSet presAssocID="{84E39A1A-BCB3-44C1-A923-54216155B1DF}" presName="Accent" presStyleLbl="node1" presStyleIdx="3" presStyleCnt="5"/>
      <dgm:spPr/>
    </dgm:pt>
    <dgm:pt modelId="{80D977EC-F214-44B8-97AA-36B2D335A130}" type="pres">
      <dgm:prSet presAssocID="{84E39A1A-BCB3-44C1-A923-54216155B1DF}" presName="ParentBackground2" presStyleCnt="0"/>
      <dgm:spPr/>
    </dgm:pt>
    <dgm:pt modelId="{545C4FB2-355C-417B-B3AE-68B8B76FB7DD}" type="pres">
      <dgm:prSet presAssocID="{84E39A1A-BCB3-44C1-A923-54216155B1DF}" presName="ParentBackground" presStyleLbl="fgAcc1" presStyleIdx="3" presStyleCnt="5"/>
      <dgm:spPr/>
      <dgm:t>
        <a:bodyPr/>
        <a:lstStyle/>
        <a:p>
          <a:endParaRPr lang="en-US"/>
        </a:p>
      </dgm:t>
    </dgm:pt>
    <dgm:pt modelId="{CBF83065-4FD0-4BB6-BC16-3A712737CC68}" type="pres">
      <dgm:prSet presAssocID="{84E39A1A-BCB3-44C1-A923-54216155B1DF}" presName="Parent2" presStyleLbl="revTx" presStyleIdx="0" presStyleCnt="0">
        <dgm:presLayoutVars>
          <dgm:chMax val="1"/>
          <dgm:chPref val="1"/>
          <dgm:bulletEnabled val="1"/>
        </dgm:presLayoutVars>
      </dgm:prSet>
      <dgm:spPr/>
      <dgm:t>
        <a:bodyPr/>
        <a:lstStyle/>
        <a:p>
          <a:endParaRPr lang="en-US"/>
        </a:p>
      </dgm:t>
    </dgm:pt>
    <dgm:pt modelId="{4D6E3D61-7881-4B7D-9B64-D25323921729}" type="pres">
      <dgm:prSet presAssocID="{CF8D44E5-7AEE-45E4-8D9A-B9C549DE654E}" presName="Accent1" presStyleCnt="0"/>
      <dgm:spPr/>
      <dgm:t>
        <a:bodyPr/>
        <a:lstStyle/>
        <a:p>
          <a:endParaRPr lang="en-US"/>
        </a:p>
      </dgm:t>
    </dgm:pt>
    <dgm:pt modelId="{9BF9059D-339A-40D3-9C76-820B99C6CBEC}" type="pres">
      <dgm:prSet presAssocID="{CF8D44E5-7AEE-45E4-8D9A-B9C549DE654E}" presName="Accent" presStyleLbl="node1" presStyleIdx="4" presStyleCnt="5"/>
      <dgm:spPr/>
      <dgm:t>
        <a:bodyPr/>
        <a:lstStyle/>
        <a:p>
          <a:endParaRPr lang="en-US"/>
        </a:p>
      </dgm:t>
    </dgm:pt>
    <dgm:pt modelId="{DBF39DB8-3A79-4A90-B18F-5ADFE195E2D3}" type="pres">
      <dgm:prSet presAssocID="{CF8D44E5-7AEE-45E4-8D9A-B9C549DE654E}" presName="ParentBackground1" presStyleCnt="0"/>
      <dgm:spPr/>
      <dgm:t>
        <a:bodyPr/>
        <a:lstStyle/>
        <a:p>
          <a:endParaRPr lang="en-US"/>
        </a:p>
      </dgm:t>
    </dgm:pt>
    <dgm:pt modelId="{C9E04017-32C9-420F-A983-6DD08DFD180A}" type="pres">
      <dgm:prSet presAssocID="{CF8D44E5-7AEE-45E4-8D9A-B9C549DE654E}" presName="ParentBackground" presStyleLbl="fgAcc1" presStyleIdx="4" presStyleCnt="5" custLinFactNeighborX="-892" custLinFactNeighborY="793"/>
      <dgm:spPr/>
      <dgm:t>
        <a:bodyPr/>
        <a:lstStyle/>
        <a:p>
          <a:endParaRPr lang="en-US"/>
        </a:p>
      </dgm:t>
    </dgm:pt>
    <dgm:pt modelId="{5F90B364-BD63-4D0D-9B9A-14CF01C8DB81}" type="pres">
      <dgm:prSet presAssocID="{CF8D44E5-7AEE-45E4-8D9A-B9C549DE654E}" presName="Parent1" presStyleLbl="revTx" presStyleIdx="0" presStyleCnt="0">
        <dgm:presLayoutVars>
          <dgm:chMax val="1"/>
          <dgm:chPref val="1"/>
          <dgm:bulletEnabled val="1"/>
        </dgm:presLayoutVars>
      </dgm:prSet>
      <dgm:spPr/>
      <dgm:t>
        <a:bodyPr/>
        <a:lstStyle/>
        <a:p>
          <a:endParaRPr lang="en-US"/>
        </a:p>
      </dgm:t>
    </dgm:pt>
  </dgm:ptLst>
  <dgm:cxnLst>
    <dgm:cxn modelId="{0BE72231-C426-4FB1-823A-C2C638AB058B}" type="presOf" srcId="{ACC2F9B3-AF62-4412-8744-EF856AB8098E}" destId="{7D172CD7-00BD-4374-B2BE-111EB4960404}" srcOrd="0" destOrd="0" presId="urn:microsoft.com/office/officeart/2011/layout/CircleProcess"/>
    <dgm:cxn modelId="{568FACBC-B66B-413A-BB70-ABE9EB8CD728}" srcId="{1244DB1A-1C18-43B6-8138-E447FB24353B}" destId="{ACC2F9B3-AF62-4412-8744-EF856AB8098E}" srcOrd="4" destOrd="0" parTransId="{9E261840-3F23-4408-BCCD-9E54EE62220C}" sibTransId="{A70567F0-3BBE-4508-B987-12D2E22DCA1A}"/>
    <dgm:cxn modelId="{6B310DD8-BC6F-4935-9273-72989A17867A}" type="presOf" srcId="{62A1D866-9827-4547-821C-41219760FFD4}" destId="{5705DC69-C49B-4027-AA72-77F091B532A3}" srcOrd="0" destOrd="0" presId="urn:microsoft.com/office/officeart/2011/layout/CircleProcess"/>
    <dgm:cxn modelId="{73143CA5-A0C2-4463-9D9F-95422557E9DA}" type="presOf" srcId="{7F4ACB16-5B38-40BC-8261-663F4E608F47}" destId="{E0B1ACBD-A012-43CA-A09E-29C7EEF8C076}" srcOrd="1" destOrd="0" presId="urn:microsoft.com/office/officeart/2011/layout/CircleProcess"/>
    <dgm:cxn modelId="{FD1C632D-3EBC-46DE-8ABC-7678A0E87EDB}" type="presOf" srcId="{1244DB1A-1C18-43B6-8138-E447FB24353B}" destId="{8AC45319-C2A0-41B7-932D-C4A16B090CB2}" srcOrd="0" destOrd="0" presId="urn:microsoft.com/office/officeart/2011/layout/CircleProcess"/>
    <dgm:cxn modelId="{CCC4EA3C-95F5-4994-9C84-5B8F499118EA}" type="presOf" srcId="{84E39A1A-BCB3-44C1-A923-54216155B1DF}" destId="{CBF83065-4FD0-4BB6-BC16-3A712737CC68}" srcOrd="1" destOrd="0" presId="urn:microsoft.com/office/officeart/2011/layout/CircleProcess"/>
    <dgm:cxn modelId="{0D002145-6692-48DB-85B5-278A06C4CA70}" srcId="{1244DB1A-1C18-43B6-8138-E447FB24353B}" destId="{7F4ACB16-5B38-40BC-8261-663F4E608F47}" srcOrd="2" destOrd="0" parTransId="{915A81E0-0FE5-44A9-BECD-09001C297059}" sibTransId="{7664C891-81E3-4DDE-BE47-C43082F26BD3}"/>
    <dgm:cxn modelId="{01214AB5-DFE4-4A84-AF78-964B4BBC38D3}" type="presOf" srcId="{84E39A1A-BCB3-44C1-A923-54216155B1DF}" destId="{545C4FB2-355C-417B-B3AE-68B8B76FB7DD}" srcOrd="0" destOrd="0" presId="urn:microsoft.com/office/officeart/2011/layout/CircleProcess"/>
    <dgm:cxn modelId="{E1202FD7-25E4-4134-A2E2-8480749B24DA}" type="presOf" srcId="{ACC2F9B3-AF62-4412-8744-EF856AB8098E}" destId="{855A0144-AFCA-4C3E-B302-19FAB4577FEA}" srcOrd="1" destOrd="0" presId="urn:microsoft.com/office/officeart/2011/layout/CircleProcess"/>
    <dgm:cxn modelId="{EC75E017-3725-457A-B3E2-3B34FCA1F22E}" srcId="{1244DB1A-1C18-43B6-8138-E447FB24353B}" destId="{CF8D44E5-7AEE-45E4-8D9A-B9C549DE654E}" srcOrd="0" destOrd="0" parTransId="{554277B8-397D-4858-A84C-B1E961B04008}" sibTransId="{A077AE53-3DBA-4F04-B51F-92D038AB5C15}"/>
    <dgm:cxn modelId="{2D781FDD-9DE3-4E25-85CC-A014B18768B9}" srcId="{1244DB1A-1C18-43B6-8138-E447FB24353B}" destId="{62A1D866-9827-4547-821C-41219760FFD4}" srcOrd="3" destOrd="0" parTransId="{FEFF5BAB-7657-41F7-B429-6B35525BE941}" sibTransId="{2EE204CA-2824-4F68-83CE-2CA7B522D1C7}"/>
    <dgm:cxn modelId="{1E7DB8FF-9815-42D5-81FF-59193B8CD134}" type="presOf" srcId="{CF8D44E5-7AEE-45E4-8D9A-B9C549DE654E}" destId="{C9E04017-32C9-420F-A983-6DD08DFD180A}" srcOrd="0" destOrd="0" presId="urn:microsoft.com/office/officeart/2011/layout/CircleProcess"/>
    <dgm:cxn modelId="{25764D8F-3A51-48B9-BF0F-F1439DF027DB}" srcId="{1244DB1A-1C18-43B6-8138-E447FB24353B}" destId="{84E39A1A-BCB3-44C1-A923-54216155B1DF}" srcOrd="1" destOrd="0" parTransId="{F9DA3681-5858-4056-83F6-DAD931337C44}" sibTransId="{2063A7B2-559E-41DA-A1D6-5A30A2E18B8A}"/>
    <dgm:cxn modelId="{6BF0E2F5-4DB0-4A07-90C4-0981F75D8342}" type="presOf" srcId="{CF8D44E5-7AEE-45E4-8D9A-B9C549DE654E}" destId="{5F90B364-BD63-4D0D-9B9A-14CF01C8DB81}" srcOrd="1" destOrd="0" presId="urn:microsoft.com/office/officeart/2011/layout/CircleProcess"/>
    <dgm:cxn modelId="{1C353032-CE2C-4F72-B598-F0A1B1A642F7}" type="presOf" srcId="{62A1D866-9827-4547-821C-41219760FFD4}" destId="{31F18F46-77C1-4E81-8ACC-7B6A1A1D0531}" srcOrd="1" destOrd="0" presId="urn:microsoft.com/office/officeart/2011/layout/CircleProcess"/>
    <dgm:cxn modelId="{E1D7B3BD-7167-473C-A7A2-7C79E205549A}" type="presOf" srcId="{7F4ACB16-5B38-40BC-8261-663F4E608F47}" destId="{37047549-82FF-43D9-B251-1B23F25CAA8D}" srcOrd="0" destOrd="0" presId="urn:microsoft.com/office/officeart/2011/layout/CircleProcess"/>
    <dgm:cxn modelId="{26464040-97B0-4160-B899-EE63BA1076BA}" type="presParOf" srcId="{8AC45319-C2A0-41B7-932D-C4A16B090CB2}" destId="{60053EF4-CA92-43B3-ACA8-55B724273362}" srcOrd="0" destOrd="0" presId="urn:microsoft.com/office/officeart/2011/layout/CircleProcess"/>
    <dgm:cxn modelId="{C9C537E4-3E8F-411D-8283-9E6380013CB3}" type="presParOf" srcId="{60053EF4-CA92-43B3-ACA8-55B724273362}" destId="{F736DFC8-A6DB-4FC7-84D7-1005FD867244}" srcOrd="0" destOrd="0" presId="urn:microsoft.com/office/officeart/2011/layout/CircleProcess"/>
    <dgm:cxn modelId="{DD20AEB6-559B-403D-9D4F-98C84F298F79}" type="presParOf" srcId="{8AC45319-C2A0-41B7-932D-C4A16B090CB2}" destId="{71E28F05-A226-46AC-A0D7-B9F2FED464A7}" srcOrd="1" destOrd="0" presId="urn:microsoft.com/office/officeart/2011/layout/CircleProcess"/>
    <dgm:cxn modelId="{13F5FD91-D1B1-45EE-97B3-9901D8A7D319}" type="presParOf" srcId="{71E28F05-A226-46AC-A0D7-B9F2FED464A7}" destId="{7D172CD7-00BD-4374-B2BE-111EB4960404}" srcOrd="0" destOrd="0" presId="urn:microsoft.com/office/officeart/2011/layout/CircleProcess"/>
    <dgm:cxn modelId="{4FEE0C41-24C8-469C-9A3A-A8CACA3D6DE5}" type="presParOf" srcId="{8AC45319-C2A0-41B7-932D-C4A16B090CB2}" destId="{855A0144-AFCA-4C3E-B302-19FAB4577FEA}" srcOrd="2" destOrd="0" presId="urn:microsoft.com/office/officeart/2011/layout/CircleProcess"/>
    <dgm:cxn modelId="{E84348FD-6B79-42F0-BA70-7696601DA814}" type="presParOf" srcId="{8AC45319-C2A0-41B7-932D-C4A16B090CB2}" destId="{278334E6-9434-4172-8EDF-992BD63DDF69}" srcOrd="3" destOrd="0" presId="urn:microsoft.com/office/officeart/2011/layout/CircleProcess"/>
    <dgm:cxn modelId="{FA0130E9-D06A-4294-8139-F737A6D0EB91}" type="presParOf" srcId="{278334E6-9434-4172-8EDF-992BD63DDF69}" destId="{5BFCD911-86EA-48FF-8A3F-8CE6424015CD}" srcOrd="0" destOrd="0" presId="urn:microsoft.com/office/officeart/2011/layout/CircleProcess"/>
    <dgm:cxn modelId="{D284932F-69DE-476F-AA5C-853726116682}" type="presParOf" srcId="{8AC45319-C2A0-41B7-932D-C4A16B090CB2}" destId="{E1C5E846-75C7-444D-BE8E-69F889A107E8}" srcOrd="4" destOrd="0" presId="urn:microsoft.com/office/officeart/2011/layout/CircleProcess"/>
    <dgm:cxn modelId="{205F4C37-91F8-4FCD-B3C1-9C25598F7973}" type="presParOf" srcId="{E1C5E846-75C7-444D-BE8E-69F889A107E8}" destId="{5705DC69-C49B-4027-AA72-77F091B532A3}" srcOrd="0" destOrd="0" presId="urn:microsoft.com/office/officeart/2011/layout/CircleProcess"/>
    <dgm:cxn modelId="{0939AA3C-2371-4DE2-9A0C-AF5E1F3D2697}" type="presParOf" srcId="{8AC45319-C2A0-41B7-932D-C4A16B090CB2}" destId="{31F18F46-77C1-4E81-8ACC-7B6A1A1D0531}" srcOrd="5" destOrd="0" presId="urn:microsoft.com/office/officeart/2011/layout/CircleProcess"/>
    <dgm:cxn modelId="{0E02A5B5-51A3-494C-B36D-87871A324F3B}" type="presParOf" srcId="{8AC45319-C2A0-41B7-932D-C4A16B090CB2}" destId="{E11265D9-AAC5-4C4F-9318-4BFE79EF05F4}" srcOrd="6" destOrd="0" presId="urn:microsoft.com/office/officeart/2011/layout/CircleProcess"/>
    <dgm:cxn modelId="{772EB635-789C-48EE-AA9F-1F41E17B8B08}" type="presParOf" srcId="{E11265D9-AAC5-4C4F-9318-4BFE79EF05F4}" destId="{94496573-4453-4539-9619-B5C7A82935BB}" srcOrd="0" destOrd="0" presId="urn:microsoft.com/office/officeart/2011/layout/CircleProcess"/>
    <dgm:cxn modelId="{EE263A34-8196-4F36-BC63-777016B7FCFF}" type="presParOf" srcId="{8AC45319-C2A0-41B7-932D-C4A16B090CB2}" destId="{8675B1BA-CFA8-43A1-A06A-015A8223D880}" srcOrd="7" destOrd="0" presId="urn:microsoft.com/office/officeart/2011/layout/CircleProcess"/>
    <dgm:cxn modelId="{973023BA-285B-4187-A406-072D7AB257B2}" type="presParOf" srcId="{8675B1BA-CFA8-43A1-A06A-015A8223D880}" destId="{37047549-82FF-43D9-B251-1B23F25CAA8D}" srcOrd="0" destOrd="0" presId="urn:microsoft.com/office/officeart/2011/layout/CircleProcess"/>
    <dgm:cxn modelId="{B5AB280C-CD9A-4B53-86C5-1E7B8C47AF4D}" type="presParOf" srcId="{8AC45319-C2A0-41B7-932D-C4A16B090CB2}" destId="{E0B1ACBD-A012-43CA-A09E-29C7EEF8C076}" srcOrd="8" destOrd="0" presId="urn:microsoft.com/office/officeart/2011/layout/CircleProcess"/>
    <dgm:cxn modelId="{21464E47-E71C-4276-AC59-B4524CD30391}" type="presParOf" srcId="{8AC45319-C2A0-41B7-932D-C4A16B090CB2}" destId="{20C07FD4-6A79-457C-82E4-0B2B1866FD6A}" srcOrd="9" destOrd="0" presId="urn:microsoft.com/office/officeart/2011/layout/CircleProcess"/>
    <dgm:cxn modelId="{A77D6409-A768-4CF6-9479-CDFFBA27899B}" type="presParOf" srcId="{20C07FD4-6A79-457C-82E4-0B2B1866FD6A}" destId="{879505AA-F760-4535-9FB1-4BEF53304052}" srcOrd="0" destOrd="0" presId="urn:microsoft.com/office/officeart/2011/layout/CircleProcess"/>
    <dgm:cxn modelId="{2E0257B5-2D70-4D78-99C8-5911B31AA5FC}" type="presParOf" srcId="{8AC45319-C2A0-41B7-932D-C4A16B090CB2}" destId="{80D977EC-F214-44B8-97AA-36B2D335A130}" srcOrd="10" destOrd="0" presId="urn:microsoft.com/office/officeart/2011/layout/CircleProcess"/>
    <dgm:cxn modelId="{AD5D871F-E840-42F4-9F8A-11421E1ACD78}" type="presParOf" srcId="{80D977EC-F214-44B8-97AA-36B2D335A130}" destId="{545C4FB2-355C-417B-B3AE-68B8B76FB7DD}" srcOrd="0" destOrd="0" presId="urn:microsoft.com/office/officeart/2011/layout/CircleProcess"/>
    <dgm:cxn modelId="{FCFB9FC4-E595-4F28-BFDC-408FC1531ADC}" type="presParOf" srcId="{8AC45319-C2A0-41B7-932D-C4A16B090CB2}" destId="{CBF83065-4FD0-4BB6-BC16-3A712737CC68}" srcOrd="11" destOrd="0" presId="urn:microsoft.com/office/officeart/2011/layout/CircleProcess"/>
    <dgm:cxn modelId="{C7358CDC-7D19-4032-9917-D28B62A0E057}" type="presParOf" srcId="{8AC45319-C2A0-41B7-932D-C4A16B090CB2}" destId="{4D6E3D61-7881-4B7D-9B64-D25323921729}" srcOrd="12" destOrd="0" presId="urn:microsoft.com/office/officeart/2011/layout/CircleProcess"/>
    <dgm:cxn modelId="{6A0A888C-3A2D-421C-82AB-0590F75B80D6}" type="presParOf" srcId="{4D6E3D61-7881-4B7D-9B64-D25323921729}" destId="{9BF9059D-339A-40D3-9C76-820B99C6CBEC}" srcOrd="0" destOrd="0" presId="urn:microsoft.com/office/officeart/2011/layout/CircleProcess"/>
    <dgm:cxn modelId="{0A799E4C-4A03-459E-AA57-805BD40AD7AC}" type="presParOf" srcId="{8AC45319-C2A0-41B7-932D-C4A16B090CB2}" destId="{DBF39DB8-3A79-4A90-B18F-5ADFE195E2D3}" srcOrd="13" destOrd="0" presId="urn:microsoft.com/office/officeart/2011/layout/CircleProcess"/>
    <dgm:cxn modelId="{147F3AC5-79EA-44FE-9A0B-865509D82C7D}" type="presParOf" srcId="{DBF39DB8-3A79-4A90-B18F-5ADFE195E2D3}" destId="{C9E04017-32C9-420F-A983-6DD08DFD180A}" srcOrd="0" destOrd="0" presId="urn:microsoft.com/office/officeart/2011/layout/CircleProcess"/>
    <dgm:cxn modelId="{1B4BA754-B95A-4862-962E-50FEA0482766}" type="presParOf" srcId="{8AC45319-C2A0-41B7-932D-C4A16B090CB2}" destId="{5F90B364-BD63-4D0D-9B9A-14CF01C8DB81}"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44D967-6726-4E37-B859-EB19528EF1A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7B83E2C-E299-445D-820A-73FD9EF993E1}">
      <dgm:prSet custT="1"/>
      <dgm:spPr>
        <a:solidFill>
          <a:srgbClr val="C00000"/>
        </a:solidFill>
      </dgm:spPr>
      <dgm:t>
        <a:bodyPr/>
        <a:lstStyle/>
        <a:p>
          <a:r>
            <a:rPr lang="en-US" sz="2400" b="1" i="0" u="none" dirty="0" smtClean="0">
              <a:latin typeface="+mn-lt"/>
            </a:rPr>
            <a:t>On-demand Alternative</a:t>
          </a:r>
          <a:endParaRPr lang="en-US" sz="2400" b="1" dirty="0">
            <a:latin typeface="+mn-lt"/>
          </a:endParaRPr>
        </a:p>
      </dgm:t>
    </dgm:pt>
    <dgm:pt modelId="{A65084B4-BC89-49C3-A4D8-DA05D725DDC0}" type="parTrans" cxnId="{02C36F11-72A0-4FF1-BDA2-2BBA7819F911}">
      <dgm:prSet/>
      <dgm:spPr/>
      <dgm:t>
        <a:bodyPr/>
        <a:lstStyle/>
        <a:p>
          <a:endParaRPr lang="en-US" sz="2400"/>
        </a:p>
      </dgm:t>
    </dgm:pt>
    <dgm:pt modelId="{A6CB850D-71D7-4BE3-9858-B88184F0AE05}" type="sibTrans" cxnId="{02C36F11-72A0-4FF1-BDA2-2BBA7819F911}">
      <dgm:prSet/>
      <dgm:spPr/>
      <dgm:t>
        <a:bodyPr/>
        <a:lstStyle/>
        <a:p>
          <a:endParaRPr lang="en-US" sz="2400"/>
        </a:p>
      </dgm:t>
    </dgm:pt>
    <dgm:pt modelId="{424AC42A-8F23-4CF1-98B1-8EACC1D7886D}">
      <dgm:prSet custT="1"/>
      <dgm:spPr>
        <a:solidFill>
          <a:srgbClr val="C00000"/>
        </a:solidFill>
      </dgm:spPr>
      <dgm:t>
        <a:bodyPr/>
        <a:lstStyle/>
        <a:p>
          <a:r>
            <a:rPr lang="en-US" sz="1800" b="0" i="0" u="none" dirty="0" smtClean="0">
              <a:latin typeface="+mn-lt"/>
            </a:rPr>
            <a:t>With on-demand alternative</a:t>
          </a:r>
          <a:endParaRPr lang="en-US" sz="1800" dirty="0">
            <a:latin typeface="+mn-lt"/>
          </a:endParaRPr>
        </a:p>
      </dgm:t>
    </dgm:pt>
    <dgm:pt modelId="{CE97D95D-6E9A-4565-9B29-7897682E0ED5}" type="parTrans" cxnId="{1F62518A-2E62-49B9-BDD9-6A0CFC6C3442}">
      <dgm:prSet/>
      <dgm:spPr/>
      <dgm:t>
        <a:bodyPr/>
        <a:lstStyle/>
        <a:p>
          <a:endParaRPr lang="en-US" sz="2400"/>
        </a:p>
      </dgm:t>
    </dgm:pt>
    <dgm:pt modelId="{571838C1-0088-4CA1-A01B-5C52A12DA27E}" type="sibTrans" cxnId="{1F62518A-2E62-49B9-BDD9-6A0CFC6C3442}">
      <dgm:prSet/>
      <dgm:spPr/>
      <dgm:t>
        <a:bodyPr/>
        <a:lstStyle/>
        <a:p>
          <a:endParaRPr lang="en-US" sz="2400"/>
        </a:p>
      </dgm:t>
    </dgm:pt>
    <dgm:pt modelId="{A68309F4-3B8D-4A30-8636-3B7F432AE538}">
      <dgm:prSet custT="1"/>
      <dgm:spPr>
        <a:solidFill>
          <a:srgbClr val="C00000"/>
        </a:solidFill>
      </dgm:spPr>
      <dgm:t>
        <a:bodyPr/>
        <a:lstStyle/>
        <a:p>
          <a:r>
            <a:rPr lang="en-US" sz="1800" b="0" i="0" u="none" dirty="0" smtClean="0">
              <a:latin typeface="+mn-lt"/>
            </a:rPr>
            <a:t>Without on-demand alternative</a:t>
          </a:r>
          <a:endParaRPr lang="en-US" sz="1800" dirty="0">
            <a:latin typeface="+mn-lt"/>
          </a:endParaRPr>
        </a:p>
      </dgm:t>
    </dgm:pt>
    <dgm:pt modelId="{1C872CDD-6739-4838-9D3E-02614B61F8AB}" type="parTrans" cxnId="{D7FF37CF-8C33-4145-94BE-7CECB3257583}">
      <dgm:prSet/>
      <dgm:spPr/>
      <dgm:t>
        <a:bodyPr/>
        <a:lstStyle/>
        <a:p>
          <a:endParaRPr lang="en-US" sz="2400"/>
        </a:p>
      </dgm:t>
    </dgm:pt>
    <dgm:pt modelId="{FB086CB4-8ECA-4F8A-B09B-88C1EE3E039A}" type="sibTrans" cxnId="{D7FF37CF-8C33-4145-94BE-7CECB3257583}">
      <dgm:prSet/>
      <dgm:spPr/>
      <dgm:t>
        <a:bodyPr/>
        <a:lstStyle/>
        <a:p>
          <a:endParaRPr lang="en-US" sz="2400"/>
        </a:p>
      </dgm:t>
    </dgm:pt>
    <dgm:pt modelId="{01FAA826-5E4D-44E4-B538-1463BF207EE5}">
      <dgm:prSet custT="1"/>
      <dgm:spPr>
        <a:solidFill>
          <a:srgbClr val="4A86BD"/>
        </a:solidFill>
      </dgm:spPr>
      <dgm:t>
        <a:bodyPr/>
        <a:lstStyle/>
        <a:p>
          <a:r>
            <a:rPr lang="en-US" sz="2400" b="1" i="0" u="none" dirty="0" smtClean="0">
              <a:latin typeface="+mn-lt"/>
            </a:rPr>
            <a:t>Demand</a:t>
          </a:r>
          <a:r>
            <a:rPr lang="en-US" sz="2400" b="0" i="0" u="none" dirty="0" smtClean="0">
              <a:latin typeface="+mn-lt"/>
            </a:rPr>
            <a:t> </a:t>
          </a:r>
          <a:r>
            <a:rPr lang="en-US" sz="2400" b="1" i="0" u="none" dirty="0" smtClean="0">
              <a:latin typeface="+mn-lt"/>
            </a:rPr>
            <a:t>Trend</a:t>
          </a:r>
          <a:r>
            <a:rPr lang="en-US" sz="2400" b="0" i="0" u="none" dirty="0" smtClean="0">
              <a:latin typeface="+mn-lt"/>
            </a:rPr>
            <a:t>*</a:t>
          </a:r>
          <a:endParaRPr lang="en-US" sz="2400" dirty="0">
            <a:latin typeface="+mn-lt"/>
          </a:endParaRPr>
        </a:p>
      </dgm:t>
    </dgm:pt>
    <dgm:pt modelId="{AD5E71B3-BFE6-459B-A0B8-A5F70C1FDF38}" type="parTrans" cxnId="{40195A1C-580B-444D-ADF7-8056B38AB9FC}">
      <dgm:prSet/>
      <dgm:spPr/>
      <dgm:t>
        <a:bodyPr/>
        <a:lstStyle/>
        <a:p>
          <a:endParaRPr lang="en-US" sz="2400"/>
        </a:p>
      </dgm:t>
    </dgm:pt>
    <dgm:pt modelId="{81A0EAC2-9F08-45C1-B82A-D89698E4938A}" type="sibTrans" cxnId="{40195A1C-580B-444D-ADF7-8056B38AB9FC}">
      <dgm:prSet/>
      <dgm:spPr/>
      <dgm:t>
        <a:bodyPr/>
        <a:lstStyle/>
        <a:p>
          <a:endParaRPr lang="en-US" sz="2400"/>
        </a:p>
      </dgm:t>
    </dgm:pt>
    <dgm:pt modelId="{CDAE8A93-3AEE-49BE-8DB9-D8337C549292}">
      <dgm:prSet custT="1"/>
      <dgm:spPr>
        <a:solidFill>
          <a:srgbClr val="4A86BD"/>
        </a:solidFill>
      </dgm:spPr>
      <dgm:t>
        <a:bodyPr/>
        <a:lstStyle/>
        <a:p>
          <a:r>
            <a:rPr lang="en-US" sz="1800" b="0" i="0" u="none" dirty="0" smtClean="0">
              <a:latin typeface="+mn-lt"/>
            </a:rPr>
            <a:t>Increasing Demand (trend up wards)</a:t>
          </a:r>
          <a:endParaRPr lang="en-US" sz="1800" dirty="0">
            <a:latin typeface="+mn-lt"/>
          </a:endParaRPr>
        </a:p>
      </dgm:t>
    </dgm:pt>
    <dgm:pt modelId="{B5B62FAB-3616-48C0-B6ED-38E4E8B78097}" type="parTrans" cxnId="{B29C468E-928E-48FF-AA5D-C1389E42B4C0}">
      <dgm:prSet/>
      <dgm:spPr/>
      <dgm:t>
        <a:bodyPr/>
        <a:lstStyle/>
        <a:p>
          <a:endParaRPr lang="en-US" sz="2400"/>
        </a:p>
      </dgm:t>
    </dgm:pt>
    <dgm:pt modelId="{EDE686A7-333C-4C1D-93EB-1A58082A837F}" type="sibTrans" cxnId="{B29C468E-928E-48FF-AA5D-C1389E42B4C0}">
      <dgm:prSet/>
      <dgm:spPr/>
      <dgm:t>
        <a:bodyPr/>
        <a:lstStyle/>
        <a:p>
          <a:endParaRPr lang="en-US" sz="2400"/>
        </a:p>
      </dgm:t>
    </dgm:pt>
    <dgm:pt modelId="{00E8E628-84E0-46B1-A3AB-F3B3D1669D2C}">
      <dgm:prSet custT="1"/>
      <dgm:spPr>
        <a:solidFill>
          <a:srgbClr val="4A86BD"/>
        </a:solidFill>
      </dgm:spPr>
      <dgm:t>
        <a:bodyPr/>
        <a:lstStyle/>
        <a:p>
          <a:r>
            <a:rPr lang="en-US" sz="2400" b="1" i="0" u="none" dirty="0" smtClean="0">
              <a:latin typeface="+mn-lt"/>
            </a:rPr>
            <a:t>Seasonality</a:t>
          </a:r>
          <a:r>
            <a:rPr lang="en-US" sz="2400" b="0" i="0" u="none" dirty="0" smtClean="0">
              <a:latin typeface="+mn-lt"/>
            </a:rPr>
            <a:t>*</a:t>
          </a:r>
          <a:endParaRPr lang="en-US" sz="2400" dirty="0">
            <a:latin typeface="+mn-lt"/>
          </a:endParaRPr>
        </a:p>
      </dgm:t>
    </dgm:pt>
    <dgm:pt modelId="{06FD0542-FD06-4B1D-9B6C-78CA91D3C2D8}" type="parTrans" cxnId="{C83B8F2F-60A5-40DE-B3F4-D0F49C6876BB}">
      <dgm:prSet/>
      <dgm:spPr/>
      <dgm:t>
        <a:bodyPr/>
        <a:lstStyle/>
        <a:p>
          <a:endParaRPr lang="en-US" sz="2400"/>
        </a:p>
      </dgm:t>
    </dgm:pt>
    <dgm:pt modelId="{82413B5F-BCA3-4E83-BA4F-B8AA1EFF4A64}" type="sibTrans" cxnId="{C83B8F2F-60A5-40DE-B3F4-D0F49C6876BB}">
      <dgm:prSet/>
      <dgm:spPr/>
      <dgm:t>
        <a:bodyPr/>
        <a:lstStyle/>
        <a:p>
          <a:endParaRPr lang="en-US" sz="2400"/>
        </a:p>
      </dgm:t>
    </dgm:pt>
    <dgm:pt modelId="{BFC4E1CB-3C72-4695-B234-664348DE2E99}">
      <dgm:prSet custT="1"/>
      <dgm:spPr>
        <a:solidFill>
          <a:srgbClr val="4A86BD"/>
        </a:solidFill>
      </dgm:spPr>
      <dgm:t>
        <a:bodyPr/>
        <a:lstStyle/>
        <a:p>
          <a:r>
            <a:rPr lang="en-US" sz="1800" b="0" i="0" u="none" dirty="0" smtClean="0">
              <a:latin typeface="+mn-lt"/>
            </a:rPr>
            <a:t>No seasonal effect</a:t>
          </a:r>
          <a:endParaRPr lang="en-US" sz="1800" dirty="0">
            <a:latin typeface="+mn-lt"/>
          </a:endParaRPr>
        </a:p>
      </dgm:t>
    </dgm:pt>
    <dgm:pt modelId="{C63ACD09-B1D4-418C-9359-8F593DA4E123}" type="parTrans" cxnId="{FD9D901D-9331-4EEE-9D15-38B6E7612CB7}">
      <dgm:prSet/>
      <dgm:spPr/>
      <dgm:t>
        <a:bodyPr/>
        <a:lstStyle/>
        <a:p>
          <a:endParaRPr lang="en-US" sz="2400"/>
        </a:p>
      </dgm:t>
    </dgm:pt>
    <dgm:pt modelId="{331280A0-1DF5-4FBE-B35E-A90C220BC59A}" type="sibTrans" cxnId="{FD9D901D-9331-4EEE-9D15-38B6E7612CB7}">
      <dgm:prSet/>
      <dgm:spPr/>
      <dgm:t>
        <a:bodyPr/>
        <a:lstStyle/>
        <a:p>
          <a:endParaRPr lang="en-US" sz="2400"/>
        </a:p>
      </dgm:t>
    </dgm:pt>
    <dgm:pt modelId="{00A8B6DC-2BDF-4613-A1ED-7027EDA0F3D8}">
      <dgm:prSet custT="1"/>
      <dgm:spPr>
        <a:solidFill>
          <a:srgbClr val="4A86BD"/>
        </a:solidFill>
      </dgm:spPr>
      <dgm:t>
        <a:bodyPr/>
        <a:lstStyle/>
        <a:p>
          <a:r>
            <a:rPr lang="en-US" sz="2400" b="1" i="0" u="none" dirty="0" smtClean="0">
              <a:latin typeface="+mn-lt"/>
            </a:rPr>
            <a:t>Demand Variability*</a:t>
          </a:r>
          <a:endParaRPr lang="en-US" sz="2400" b="1" dirty="0">
            <a:latin typeface="+mn-lt"/>
          </a:endParaRPr>
        </a:p>
      </dgm:t>
    </dgm:pt>
    <dgm:pt modelId="{5CC1D1E6-37DB-45E6-AC66-8E0693D9677B}" type="parTrans" cxnId="{003F5746-3AAF-462D-A21A-50DD9AAE8FC7}">
      <dgm:prSet/>
      <dgm:spPr/>
      <dgm:t>
        <a:bodyPr/>
        <a:lstStyle/>
        <a:p>
          <a:endParaRPr lang="en-US" sz="2400"/>
        </a:p>
      </dgm:t>
    </dgm:pt>
    <dgm:pt modelId="{8EAC3909-9A58-4FDB-85A7-91BB5FB48B4A}" type="sibTrans" cxnId="{003F5746-3AAF-462D-A21A-50DD9AAE8FC7}">
      <dgm:prSet/>
      <dgm:spPr/>
      <dgm:t>
        <a:bodyPr/>
        <a:lstStyle/>
        <a:p>
          <a:endParaRPr lang="en-US" sz="2400"/>
        </a:p>
      </dgm:t>
    </dgm:pt>
    <dgm:pt modelId="{E998324E-49B8-4959-9BE4-2B44DF230EE4}">
      <dgm:prSet custT="1"/>
      <dgm:spPr>
        <a:solidFill>
          <a:srgbClr val="4A86BD"/>
        </a:solidFill>
      </dgm:spPr>
      <dgm:t>
        <a:bodyPr/>
        <a:lstStyle/>
        <a:p>
          <a:r>
            <a:rPr lang="en-US" sz="1800" b="0" i="0" u="none" dirty="0" smtClean="0">
              <a:latin typeface="+mn-lt"/>
            </a:rPr>
            <a:t>Low variability</a:t>
          </a:r>
          <a:endParaRPr lang="en-US" sz="1800" dirty="0">
            <a:latin typeface="+mn-lt"/>
          </a:endParaRPr>
        </a:p>
      </dgm:t>
    </dgm:pt>
    <dgm:pt modelId="{3D99CB14-5E29-43E7-8F59-C60AFE9FD30C}" type="parTrans" cxnId="{9C15AC82-77B3-4A56-BCE3-5EF639BEE93E}">
      <dgm:prSet/>
      <dgm:spPr/>
      <dgm:t>
        <a:bodyPr/>
        <a:lstStyle/>
        <a:p>
          <a:endParaRPr lang="en-US" sz="2400"/>
        </a:p>
      </dgm:t>
    </dgm:pt>
    <dgm:pt modelId="{8B3390C9-0B90-43E6-BB78-D91BA2786A79}" type="sibTrans" cxnId="{9C15AC82-77B3-4A56-BCE3-5EF639BEE93E}">
      <dgm:prSet/>
      <dgm:spPr/>
      <dgm:t>
        <a:bodyPr/>
        <a:lstStyle/>
        <a:p>
          <a:endParaRPr lang="en-US" sz="2400"/>
        </a:p>
      </dgm:t>
    </dgm:pt>
    <dgm:pt modelId="{C3F7047E-4D18-4A52-80F3-198F2A106837}">
      <dgm:prSet custT="1"/>
      <dgm:spPr>
        <a:solidFill>
          <a:srgbClr val="4A86BD"/>
        </a:solidFill>
      </dgm:spPr>
      <dgm:t>
        <a:bodyPr/>
        <a:lstStyle/>
        <a:p>
          <a:r>
            <a:rPr lang="en-US" sz="2400" b="1" i="0" u="none" dirty="0" smtClean="0">
              <a:latin typeface="+mn-lt"/>
            </a:rPr>
            <a:t>Customer dispersion</a:t>
          </a:r>
          <a:endParaRPr lang="en-US" sz="2400" b="1" dirty="0">
            <a:latin typeface="+mn-lt"/>
          </a:endParaRPr>
        </a:p>
      </dgm:t>
    </dgm:pt>
    <dgm:pt modelId="{BB0383A9-5A58-4AAA-9DCF-D5CF77BD5A05}" type="parTrans" cxnId="{72D31FAD-0F4A-4B3E-80F8-71FECFB869F4}">
      <dgm:prSet/>
      <dgm:spPr/>
      <dgm:t>
        <a:bodyPr/>
        <a:lstStyle/>
        <a:p>
          <a:endParaRPr lang="en-US" sz="2400"/>
        </a:p>
      </dgm:t>
    </dgm:pt>
    <dgm:pt modelId="{23AF4DEC-6A7C-4895-97A9-602DD482ECC1}" type="sibTrans" cxnId="{72D31FAD-0F4A-4B3E-80F8-71FECFB869F4}">
      <dgm:prSet/>
      <dgm:spPr/>
      <dgm:t>
        <a:bodyPr/>
        <a:lstStyle/>
        <a:p>
          <a:endParaRPr lang="en-US" sz="2400"/>
        </a:p>
      </dgm:t>
    </dgm:pt>
    <dgm:pt modelId="{58079817-4DD8-4F2E-8790-1C1755BF6A06}">
      <dgm:prSet custT="1"/>
      <dgm:spPr>
        <a:solidFill>
          <a:srgbClr val="4A86BD"/>
        </a:solidFill>
      </dgm:spPr>
      <dgm:t>
        <a:bodyPr/>
        <a:lstStyle/>
        <a:p>
          <a:r>
            <a:rPr lang="en-US" sz="1800" b="0" i="0" u="none" dirty="0" smtClean="0">
              <a:latin typeface="+mn-lt"/>
            </a:rPr>
            <a:t>~100 demand locations</a:t>
          </a:r>
          <a:endParaRPr lang="en-US" sz="1800" dirty="0">
            <a:latin typeface="+mn-lt"/>
          </a:endParaRPr>
        </a:p>
      </dgm:t>
    </dgm:pt>
    <dgm:pt modelId="{E7FEC4B1-E96A-4040-A950-EBD045DB5526}" type="parTrans" cxnId="{D941032A-E44B-47BC-890F-FCE80CB2C382}">
      <dgm:prSet/>
      <dgm:spPr/>
      <dgm:t>
        <a:bodyPr/>
        <a:lstStyle/>
        <a:p>
          <a:endParaRPr lang="en-US" sz="2400"/>
        </a:p>
      </dgm:t>
    </dgm:pt>
    <dgm:pt modelId="{494B6E31-87B9-450B-B546-19FC58FED542}" type="sibTrans" cxnId="{D941032A-E44B-47BC-890F-FCE80CB2C382}">
      <dgm:prSet/>
      <dgm:spPr/>
      <dgm:t>
        <a:bodyPr/>
        <a:lstStyle/>
        <a:p>
          <a:endParaRPr lang="en-US" sz="2400"/>
        </a:p>
      </dgm:t>
    </dgm:pt>
    <dgm:pt modelId="{9F007924-D117-4857-86CC-2D05E5839564}">
      <dgm:prSet custT="1"/>
      <dgm:spPr>
        <a:solidFill>
          <a:srgbClr val="4A86BD"/>
        </a:solidFill>
      </dgm:spPr>
      <dgm:t>
        <a:bodyPr/>
        <a:lstStyle/>
        <a:p>
          <a:r>
            <a:rPr lang="en-US" sz="2400" b="1" i="0" u="none" dirty="0" smtClean="0">
              <a:latin typeface="+mn-lt"/>
            </a:rPr>
            <a:t>Response requirement</a:t>
          </a:r>
          <a:endParaRPr lang="en-US" sz="2400" b="1" dirty="0">
            <a:latin typeface="+mn-lt"/>
          </a:endParaRPr>
        </a:p>
      </dgm:t>
    </dgm:pt>
    <dgm:pt modelId="{FC2C2AB8-3092-4DBA-B9B8-BCCE0262DD10}" type="parTrans" cxnId="{AAFA5053-4189-4C3C-983A-D23568D44B6F}">
      <dgm:prSet/>
      <dgm:spPr/>
      <dgm:t>
        <a:bodyPr/>
        <a:lstStyle/>
        <a:p>
          <a:endParaRPr lang="en-US" sz="2400"/>
        </a:p>
      </dgm:t>
    </dgm:pt>
    <dgm:pt modelId="{CFA35A01-76B8-41C5-AABC-24EA137BB518}" type="sibTrans" cxnId="{AAFA5053-4189-4C3C-983A-D23568D44B6F}">
      <dgm:prSet/>
      <dgm:spPr/>
      <dgm:t>
        <a:bodyPr/>
        <a:lstStyle/>
        <a:p>
          <a:endParaRPr lang="en-US" sz="2400"/>
        </a:p>
      </dgm:t>
    </dgm:pt>
    <dgm:pt modelId="{647D0C34-8A89-4D68-A056-E63217CF56D1}">
      <dgm:prSet custT="1"/>
      <dgm:spPr>
        <a:solidFill>
          <a:srgbClr val="4A86BD"/>
        </a:solidFill>
      </dgm:spPr>
      <dgm:t>
        <a:bodyPr/>
        <a:lstStyle/>
        <a:p>
          <a:r>
            <a:rPr lang="en-US" sz="1800" b="0" i="0" u="none" dirty="0" smtClean="0">
              <a:latin typeface="+mn-lt"/>
            </a:rPr>
            <a:t>100 miles range (same day delivery)</a:t>
          </a:r>
          <a:endParaRPr lang="en-US" sz="1800" dirty="0">
            <a:latin typeface="+mn-lt"/>
          </a:endParaRPr>
        </a:p>
      </dgm:t>
    </dgm:pt>
    <dgm:pt modelId="{2712E41E-1903-47C7-87CF-39E9E58CA27F}" type="parTrans" cxnId="{FA15A741-8365-41AB-B279-F86BCA15994E}">
      <dgm:prSet/>
      <dgm:spPr/>
      <dgm:t>
        <a:bodyPr/>
        <a:lstStyle/>
        <a:p>
          <a:endParaRPr lang="en-US" sz="2400"/>
        </a:p>
      </dgm:t>
    </dgm:pt>
    <dgm:pt modelId="{F5A72F30-5573-40C1-92F2-A7D056A319BB}" type="sibTrans" cxnId="{FA15A741-8365-41AB-B279-F86BCA15994E}">
      <dgm:prSet/>
      <dgm:spPr/>
      <dgm:t>
        <a:bodyPr/>
        <a:lstStyle/>
        <a:p>
          <a:endParaRPr lang="en-US" sz="2400"/>
        </a:p>
      </dgm:t>
    </dgm:pt>
    <dgm:pt modelId="{2F98367B-B251-4B3A-A5CA-A728A68B1DFA}">
      <dgm:prSet custT="1"/>
      <dgm:spPr>
        <a:solidFill>
          <a:srgbClr val="4A86BD"/>
        </a:solidFill>
      </dgm:spPr>
      <dgm:t>
        <a:bodyPr/>
        <a:lstStyle/>
        <a:p>
          <a:r>
            <a:rPr lang="en-US" sz="1800" b="0" i="0" u="none" dirty="0" smtClean="0">
              <a:latin typeface="+mn-lt"/>
            </a:rPr>
            <a:t>No trends in demand</a:t>
          </a:r>
          <a:endParaRPr lang="en-US" sz="1800" dirty="0">
            <a:latin typeface="+mn-lt"/>
          </a:endParaRPr>
        </a:p>
      </dgm:t>
    </dgm:pt>
    <dgm:pt modelId="{EFB4FE25-E704-4E8D-B07F-04C6C08CB68B}" type="parTrans" cxnId="{47CA1D7E-5C49-4193-BC66-4BA7BA73A3DB}">
      <dgm:prSet/>
      <dgm:spPr/>
      <dgm:t>
        <a:bodyPr/>
        <a:lstStyle/>
        <a:p>
          <a:endParaRPr lang="en-US" sz="2400"/>
        </a:p>
      </dgm:t>
    </dgm:pt>
    <dgm:pt modelId="{721E656B-D735-47B1-BE28-A487FB6C47B3}" type="sibTrans" cxnId="{47CA1D7E-5C49-4193-BC66-4BA7BA73A3DB}">
      <dgm:prSet/>
      <dgm:spPr/>
      <dgm:t>
        <a:bodyPr/>
        <a:lstStyle/>
        <a:p>
          <a:endParaRPr lang="en-US" sz="2400"/>
        </a:p>
      </dgm:t>
    </dgm:pt>
    <dgm:pt modelId="{EB825D6B-627C-43A4-B590-53057A0F8F61}">
      <dgm:prSet custT="1"/>
      <dgm:spPr>
        <a:solidFill>
          <a:srgbClr val="4A86BD"/>
        </a:solidFill>
      </dgm:spPr>
      <dgm:t>
        <a:bodyPr/>
        <a:lstStyle/>
        <a:p>
          <a:r>
            <a:rPr lang="en-US" sz="1800" b="0" i="0" u="none" dirty="0" smtClean="0">
              <a:latin typeface="+mn-lt"/>
            </a:rPr>
            <a:t>Decreasing Demand (trend down wards)</a:t>
          </a:r>
          <a:endParaRPr lang="en-US" sz="1800" dirty="0">
            <a:latin typeface="+mn-lt"/>
          </a:endParaRPr>
        </a:p>
      </dgm:t>
    </dgm:pt>
    <dgm:pt modelId="{93079E04-63A4-45EE-8DA5-AFF907B79247}" type="parTrans" cxnId="{6CD69349-F01C-474F-B07C-34389F2FEFC1}">
      <dgm:prSet/>
      <dgm:spPr/>
      <dgm:t>
        <a:bodyPr/>
        <a:lstStyle/>
        <a:p>
          <a:endParaRPr lang="en-US" sz="2400"/>
        </a:p>
      </dgm:t>
    </dgm:pt>
    <dgm:pt modelId="{DDA58E65-B4F2-47D9-8523-1EC847D3F8B6}" type="sibTrans" cxnId="{6CD69349-F01C-474F-B07C-34389F2FEFC1}">
      <dgm:prSet/>
      <dgm:spPr/>
      <dgm:t>
        <a:bodyPr/>
        <a:lstStyle/>
        <a:p>
          <a:endParaRPr lang="en-US" sz="2400"/>
        </a:p>
      </dgm:t>
    </dgm:pt>
    <dgm:pt modelId="{0915F3C6-7D3E-4F04-84DB-D6481E580A2C}">
      <dgm:prSet custT="1"/>
      <dgm:spPr>
        <a:solidFill>
          <a:srgbClr val="4A86BD"/>
        </a:solidFill>
      </dgm:spPr>
      <dgm:t>
        <a:bodyPr/>
        <a:lstStyle/>
        <a:p>
          <a:r>
            <a:rPr lang="en-US" sz="1800" b="0" i="0" u="none" dirty="0" smtClean="0">
              <a:latin typeface="+mn-lt"/>
            </a:rPr>
            <a:t>Major Seasonal effects</a:t>
          </a:r>
          <a:endParaRPr lang="en-US" sz="1800" dirty="0">
            <a:latin typeface="+mn-lt"/>
          </a:endParaRPr>
        </a:p>
      </dgm:t>
    </dgm:pt>
    <dgm:pt modelId="{F6D66020-24FF-40E0-95E0-00AE96DBDE16}" type="parTrans" cxnId="{C18E338A-002F-48E9-A669-EF4B234311FE}">
      <dgm:prSet/>
      <dgm:spPr/>
      <dgm:t>
        <a:bodyPr/>
        <a:lstStyle/>
        <a:p>
          <a:endParaRPr lang="en-US" sz="2400"/>
        </a:p>
      </dgm:t>
    </dgm:pt>
    <dgm:pt modelId="{DAB61125-0BFA-4E47-83EC-ADE5D8BB3BE5}" type="sibTrans" cxnId="{C18E338A-002F-48E9-A669-EF4B234311FE}">
      <dgm:prSet/>
      <dgm:spPr/>
      <dgm:t>
        <a:bodyPr/>
        <a:lstStyle/>
        <a:p>
          <a:endParaRPr lang="en-US" sz="2400"/>
        </a:p>
      </dgm:t>
    </dgm:pt>
    <dgm:pt modelId="{92E6EE41-CC4F-496E-B62B-811758104644}">
      <dgm:prSet custT="1"/>
      <dgm:spPr>
        <a:solidFill>
          <a:srgbClr val="4A86BD"/>
        </a:solidFill>
      </dgm:spPr>
      <dgm:t>
        <a:bodyPr/>
        <a:lstStyle/>
        <a:p>
          <a:r>
            <a:rPr lang="en-US" sz="1800" b="0" i="0" u="none" dirty="0" smtClean="0">
              <a:latin typeface="+mn-lt"/>
            </a:rPr>
            <a:t>Major variability</a:t>
          </a:r>
          <a:endParaRPr lang="en-US" sz="1800" dirty="0">
            <a:latin typeface="+mn-lt"/>
          </a:endParaRPr>
        </a:p>
      </dgm:t>
    </dgm:pt>
    <dgm:pt modelId="{47C3C500-CE1B-4A2F-A5D2-7C5B339692B8}" type="parTrans" cxnId="{9D237BEF-B8C9-4F5A-AF1C-DAB2BA9BCB3D}">
      <dgm:prSet/>
      <dgm:spPr/>
      <dgm:t>
        <a:bodyPr/>
        <a:lstStyle/>
        <a:p>
          <a:endParaRPr lang="en-US" sz="2400"/>
        </a:p>
      </dgm:t>
    </dgm:pt>
    <dgm:pt modelId="{ADD9C850-A0D1-40D8-AC51-F7B8C8DD718E}" type="sibTrans" cxnId="{9D237BEF-B8C9-4F5A-AF1C-DAB2BA9BCB3D}">
      <dgm:prSet/>
      <dgm:spPr/>
      <dgm:t>
        <a:bodyPr/>
        <a:lstStyle/>
        <a:p>
          <a:endParaRPr lang="en-US" sz="2400"/>
        </a:p>
      </dgm:t>
    </dgm:pt>
    <dgm:pt modelId="{239748BB-1EF9-4B98-9D1C-5CC0134717F2}">
      <dgm:prSet custT="1"/>
      <dgm:spPr>
        <a:solidFill>
          <a:srgbClr val="4A86BD"/>
        </a:solidFill>
      </dgm:spPr>
      <dgm:t>
        <a:bodyPr/>
        <a:lstStyle/>
        <a:p>
          <a:r>
            <a:rPr lang="en-US" sz="1800" b="0" i="0" u="none" dirty="0" smtClean="0">
              <a:latin typeface="+mn-lt"/>
            </a:rPr>
            <a:t>~1000 demand locations</a:t>
          </a:r>
          <a:endParaRPr lang="en-US" sz="1800" dirty="0">
            <a:latin typeface="+mn-lt"/>
          </a:endParaRPr>
        </a:p>
      </dgm:t>
    </dgm:pt>
    <dgm:pt modelId="{A551DCA7-321E-49A2-A558-680470331F98}" type="parTrans" cxnId="{2D9C5328-FDFC-48ED-888B-0457CB5E44DB}">
      <dgm:prSet/>
      <dgm:spPr/>
      <dgm:t>
        <a:bodyPr/>
        <a:lstStyle/>
        <a:p>
          <a:endParaRPr lang="en-US" sz="2400"/>
        </a:p>
      </dgm:t>
    </dgm:pt>
    <dgm:pt modelId="{AFA70B51-8105-409F-B066-5FC19811EE65}" type="sibTrans" cxnId="{2D9C5328-FDFC-48ED-888B-0457CB5E44DB}">
      <dgm:prSet/>
      <dgm:spPr/>
      <dgm:t>
        <a:bodyPr/>
        <a:lstStyle/>
        <a:p>
          <a:endParaRPr lang="en-US" sz="2400"/>
        </a:p>
      </dgm:t>
    </dgm:pt>
    <dgm:pt modelId="{C1FF664E-B5DC-43C2-9BF9-AE3EE7E9A435}">
      <dgm:prSet custT="1"/>
      <dgm:spPr>
        <a:solidFill>
          <a:srgbClr val="4A86BD"/>
        </a:solidFill>
      </dgm:spPr>
      <dgm:t>
        <a:bodyPr/>
        <a:lstStyle/>
        <a:p>
          <a:r>
            <a:rPr lang="en-US" sz="1800" b="0" i="0" u="none" dirty="0" smtClean="0">
              <a:latin typeface="+mn-lt"/>
            </a:rPr>
            <a:t>250 miles range (next day delivery)</a:t>
          </a:r>
          <a:endParaRPr lang="en-US" sz="1800" dirty="0">
            <a:latin typeface="+mn-lt"/>
          </a:endParaRPr>
        </a:p>
      </dgm:t>
    </dgm:pt>
    <dgm:pt modelId="{82E95D61-85C3-4786-B8E1-B5EF7D99B700}" type="parTrans" cxnId="{6B7D1CD0-FBCE-4B1F-A426-E25A39E7394E}">
      <dgm:prSet/>
      <dgm:spPr/>
      <dgm:t>
        <a:bodyPr/>
        <a:lstStyle/>
        <a:p>
          <a:endParaRPr lang="en-US" sz="2400"/>
        </a:p>
      </dgm:t>
    </dgm:pt>
    <dgm:pt modelId="{9CF3962C-FFD1-49EE-A444-FFC1A1168E41}" type="sibTrans" cxnId="{6B7D1CD0-FBCE-4B1F-A426-E25A39E7394E}">
      <dgm:prSet/>
      <dgm:spPr/>
      <dgm:t>
        <a:bodyPr/>
        <a:lstStyle/>
        <a:p>
          <a:endParaRPr lang="en-US" sz="2400"/>
        </a:p>
      </dgm:t>
    </dgm:pt>
    <dgm:pt modelId="{BBD3825F-7E26-4821-9DCB-A766A7F92B25}">
      <dgm:prSet custT="1"/>
      <dgm:spPr>
        <a:solidFill>
          <a:srgbClr val="4A86BD"/>
        </a:solidFill>
      </dgm:spPr>
      <dgm:t>
        <a:bodyPr/>
        <a:lstStyle/>
        <a:p>
          <a:r>
            <a:rPr lang="en-US" sz="1800" dirty="0" smtClean="0">
              <a:latin typeface="+mn-lt"/>
            </a:rPr>
            <a:t>1000 miles range</a:t>
          </a:r>
          <a:endParaRPr lang="en-US" sz="1800" dirty="0">
            <a:latin typeface="+mn-lt"/>
          </a:endParaRPr>
        </a:p>
      </dgm:t>
    </dgm:pt>
    <dgm:pt modelId="{B5B431E4-0DA2-4A07-83F3-07A889C20C96}" type="parTrans" cxnId="{3A8717EB-2381-4F3F-8E24-7617002A06A5}">
      <dgm:prSet/>
      <dgm:spPr/>
      <dgm:t>
        <a:bodyPr/>
        <a:lstStyle/>
        <a:p>
          <a:endParaRPr lang="en-US"/>
        </a:p>
      </dgm:t>
    </dgm:pt>
    <dgm:pt modelId="{E3DE5463-9004-4CF7-BD56-204AF7B54190}" type="sibTrans" cxnId="{3A8717EB-2381-4F3F-8E24-7617002A06A5}">
      <dgm:prSet/>
      <dgm:spPr/>
      <dgm:t>
        <a:bodyPr/>
        <a:lstStyle/>
        <a:p>
          <a:endParaRPr lang="en-US"/>
        </a:p>
      </dgm:t>
    </dgm:pt>
    <dgm:pt modelId="{07A89950-DAD3-4C74-B527-6D5B0296B350}" type="pres">
      <dgm:prSet presAssocID="{4E44D967-6726-4E37-B859-EB19528EF1AB}" presName="diagram" presStyleCnt="0">
        <dgm:presLayoutVars>
          <dgm:dir/>
          <dgm:resizeHandles val="exact"/>
        </dgm:presLayoutVars>
      </dgm:prSet>
      <dgm:spPr/>
      <dgm:t>
        <a:bodyPr/>
        <a:lstStyle/>
        <a:p>
          <a:endParaRPr lang="en-US"/>
        </a:p>
      </dgm:t>
    </dgm:pt>
    <dgm:pt modelId="{BF5B0079-B6A8-4AB0-9B03-D569A40D0423}" type="pres">
      <dgm:prSet presAssocID="{07B83E2C-E299-445D-820A-73FD9EF993E1}" presName="node" presStyleLbl="node1" presStyleIdx="0" presStyleCnt="6" custScaleY="138726">
        <dgm:presLayoutVars>
          <dgm:bulletEnabled val="1"/>
        </dgm:presLayoutVars>
      </dgm:prSet>
      <dgm:spPr/>
      <dgm:t>
        <a:bodyPr/>
        <a:lstStyle/>
        <a:p>
          <a:endParaRPr lang="en-US"/>
        </a:p>
      </dgm:t>
    </dgm:pt>
    <dgm:pt modelId="{BC5D20BA-E132-4377-94E2-8B859D83DA17}" type="pres">
      <dgm:prSet presAssocID="{A6CB850D-71D7-4BE3-9858-B88184F0AE05}" presName="sibTrans" presStyleCnt="0"/>
      <dgm:spPr/>
    </dgm:pt>
    <dgm:pt modelId="{EB382C11-E1CF-4EF8-895B-2CCAC7EBE5D1}" type="pres">
      <dgm:prSet presAssocID="{01FAA826-5E4D-44E4-B538-1463BF207EE5}" presName="node" presStyleLbl="node1" presStyleIdx="1" presStyleCnt="6" custScaleY="138726">
        <dgm:presLayoutVars>
          <dgm:bulletEnabled val="1"/>
        </dgm:presLayoutVars>
      </dgm:prSet>
      <dgm:spPr/>
      <dgm:t>
        <a:bodyPr/>
        <a:lstStyle/>
        <a:p>
          <a:endParaRPr lang="en-US"/>
        </a:p>
      </dgm:t>
    </dgm:pt>
    <dgm:pt modelId="{28830B56-134A-4580-9F60-7EB598D335DA}" type="pres">
      <dgm:prSet presAssocID="{81A0EAC2-9F08-45C1-B82A-D89698E4938A}" presName="sibTrans" presStyleCnt="0"/>
      <dgm:spPr/>
    </dgm:pt>
    <dgm:pt modelId="{5C318F76-0BB9-4B74-B2AD-A19B88B27377}" type="pres">
      <dgm:prSet presAssocID="{00E8E628-84E0-46B1-A3AB-F3B3D1669D2C}" presName="node" presStyleLbl="node1" presStyleIdx="2" presStyleCnt="6" custScaleY="138726">
        <dgm:presLayoutVars>
          <dgm:bulletEnabled val="1"/>
        </dgm:presLayoutVars>
      </dgm:prSet>
      <dgm:spPr/>
      <dgm:t>
        <a:bodyPr/>
        <a:lstStyle/>
        <a:p>
          <a:endParaRPr lang="en-US"/>
        </a:p>
      </dgm:t>
    </dgm:pt>
    <dgm:pt modelId="{5DCF50DB-0AE5-449A-8473-A28C4BDEF8E1}" type="pres">
      <dgm:prSet presAssocID="{82413B5F-BCA3-4E83-BA4F-B8AA1EFF4A64}" presName="sibTrans" presStyleCnt="0"/>
      <dgm:spPr/>
    </dgm:pt>
    <dgm:pt modelId="{91BE7B65-A171-4582-81C2-37E7B056E7CD}" type="pres">
      <dgm:prSet presAssocID="{00A8B6DC-2BDF-4613-A1ED-7027EDA0F3D8}" presName="node" presStyleLbl="node1" presStyleIdx="3" presStyleCnt="6" custScaleY="150835">
        <dgm:presLayoutVars>
          <dgm:bulletEnabled val="1"/>
        </dgm:presLayoutVars>
      </dgm:prSet>
      <dgm:spPr/>
      <dgm:t>
        <a:bodyPr/>
        <a:lstStyle/>
        <a:p>
          <a:endParaRPr lang="en-US"/>
        </a:p>
      </dgm:t>
    </dgm:pt>
    <dgm:pt modelId="{020C5CE2-6354-4ADD-957E-AD70E90C712A}" type="pres">
      <dgm:prSet presAssocID="{8EAC3909-9A58-4FDB-85A7-91BB5FB48B4A}" presName="sibTrans" presStyleCnt="0"/>
      <dgm:spPr/>
    </dgm:pt>
    <dgm:pt modelId="{27D64E6C-11C3-4751-B5CF-A63276ACE461}" type="pres">
      <dgm:prSet presAssocID="{C3F7047E-4D18-4A52-80F3-198F2A106837}" presName="node" presStyleLbl="node1" presStyleIdx="4" presStyleCnt="6" custScaleY="150835">
        <dgm:presLayoutVars>
          <dgm:bulletEnabled val="1"/>
        </dgm:presLayoutVars>
      </dgm:prSet>
      <dgm:spPr/>
      <dgm:t>
        <a:bodyPr/>
        <a:lstStyle/>
        <a:p>
          <a:endParaRPr lang="en-US"/>
        </a:p>
      </dgm:t>
    </dgm:pt>
    <dgm:pt modelId="{55E2E6F6-1B82-4C8E-BE89-F78E86B262A2}" type="pres">
      <dgm:prSet presAssocID="{23AF4DEC-6A7C-4895-97A9-602DD482ECC1}" presName="sibTrans" presStyleCnt="0"/>
      <dgm:spPr/>
    </dgm:pt>
    <dgm:pt modelId="{C2D69B9D-3B6B-499D-AC2B-1CAD0FD6916F}" type="pres">
      <dgm:prSet presAssocID="{9F007924-D117-4857-86CC-2D05E5839564}" presName="node" presStyleLbl="node1" presStyleIdx="5" presStyleCnt="6" custScaleY="150835">
        <dgm:presLayoutVars>
          <dgm:bulletEnabled val="1"/>
        </dgm:presLayoutVars>
      </dgm:prSet>
      <dgm:spPr/>
      <dgm:t>
        <a:bodyPr/>
        <a:lstStyle/>
        <a:p>
          <a:endParaRPr lang="en-US"/>
        </a:p>
      </dgm:t>
    </dgm:pt>
  </dgm:ptLst>
  <dgm:cxnLst>
    <dgm:cxn modelId="{D7FF37CF-8C33-4145-94BE-7CECB3257583}" srcId="{07B83E2C-E299-445D-820A-73FD9EF993E1}" destId="{A68309F4-3B8D-4A30-8636-3B7F432AE538}" srcOrd="1" destOrd="0" parTransId="{1C872CDD-6739-4838-9D3E-02614B61F8AB}" sibTransId="{FB086CB4-8ECA-4F8A-B09B-88C1EE3E039A}"/>
    <dgm:cxn modelId="{69524DBC-C574-4F7E-91F5-A50A711FC3BB}" type="presOf" srcId="{C1FF664E-B5DC-43C2-9BF9-AE3EE7E9A435}" destId="{C2D69B9D-3B6B-499D-AC2B-1CAD0FD6916F}" srcOrd="0" destOrd="2" presId="urn:microsoft.com/office/officeart/2005/8/layout/default"/>
    <dgm:cxn modelId="{0D673596-E121-4794-89CB-C01B5B5D039C}" type="presOf" srcId="{4E44D967-6726-4E37-B859-EB19528EF1AB}" destId="{07A89950-DAD3-4C74-B527-6D5B0296B350}" srcOrd="0" destOrd="0" presId="urn:microsoft.com/office/officeart/2005/8/layout/default"/>
    <dgm:cxn modelId="{12FA16C6-33C6-40EE-BAEA-9C15F3E37512}" type="presOf" srcId="{C3F7047E-4D18-4A52-80F3-198F2A106837}" destId="{27D64E6C-11C3-4751-B5CF-A63276ACE461}" srcOrd="0" destOrd="0" presId="urn:microsoft.com/office/officeart/2005/8/layout/default"/>
    <dgm:cxn modelId="{3A5ECE12-57F1-4745-BBCD-AA3017761D76}" type="presOf" srcId="{EB825D6B-627C-43A4-B590-53057A0F8F61}" destId="{EB382C11-E1CF-4EF8-895B-2CCAC7EBE5D1}" srcOrd="0" destOrd="3" presId="urn:microsoft.com/office/officeart/2005/8/layout/default"/>
    <dgm:cxn modelId="{6CD69349-F01C-474F-B07C-34389F2FEFC1}" srcId="{01FAA826-5E4D-44E4-B538-1463BF207EE5}" destId="{EB825D6B-627C-43A4-B590-53057A0F8F61}" srcOrd="2" destOrd="0" parTransId="{93079E04-63A4-45EE-8DA5-AFF907B79247}" sibTransId="{DDA58E65-B4F2-47D9-8523-1EC847D3F8B6}"/>
    <dgm:cxn modelId="{47CA1D7E-5C49-4193-BC66-4BA7BA73A3DB}" srcId="{01FAA826-5E4D-44E4-B538-1463BF207EE5}" destId="{2F98367B-B251-4B3A-A5CA-A728A68B1DFA}" srcOrd="1" destOrd="0" parTransId="{EFB4FE25-E704-4E8D-B07F-04C6C08CB68B}" sibTransId="{721E656B-D735-47B1-BE28-A487FB6C47B3}"/>
    <dgm:cxn modelId="{95DA3D82-143E-4E93-BC08-70BA3D2AD63A}" type="presOf" srcId="{E998324E-49B8-4959-9BE4-2B44DF230EE4}" destId="{91BE7B65-A171-4582-81C2-37E7B056E7CD}" srcOrd="0" destOrd="1" presId="urn:microsoft.com/office/officeart/2005/8/layout/default"/>
    <dgm:cxn modelId="{3A8717EB-2381-4F3F-8E24-7617002A06A5}" srcId="{9F007924-D117-4857-86CC-2D05E5839564}" destId="{BBD3825F-7E26-4821-9DCB-A766A7F92B25}" srcOrd="2" destOrd="0" parTransId="{B5B431E4-0DA2-4A07-83F3-07A889C20C96}" sibTransId="{E3DE5463-9004-4CF7-BD56-204AF7B54190}"/>
    <dgm:cxn modelId="{C83B8F2F-60A5-40DE-B3F4-D0F49C6876BB}" srcId="{4E44D967-6726-4E37-B859-EB19528EF1AB}" destId="{00E8E628-84E0-46B1-A3AB-F3B3D1669D2C}" srcOrd="2" destOrd="0" parTransId="{06FD0542-FD06-4B1D-9B6C-78CA91D3C2D8}" sibTransId="{82413B5F-BCA3-4E83-BA4F-B8AA1EFF4A64}"/>
    <dgm:cxn modelId="{B1301B3A-C268-42E4-8FE3-D600A2835921}" type="presOf" srcId="{A68309F4-3B8D-4A30-8636-3B7F432AE538}" destId="{BF5B0079-B6A8-4AB0-9B03-D569A40D0423}" srcOrd="0" destOrd="2" presId="urn:microsoft.com/office/officeart/2005/8/layout/default"/>
    <dgm:cxn modelId="{BED88C10-ED1B-4024-8A81-0B3CE108541D}" type="presOf" srcId="{647D0C34-8A89-4D68-A056-E63217CF56D1}" destId="{C2D69B9D-3B6B-499D-AC2B-1CAD0FD6916F}" srcOrd="0" destOrd="1" presId="urn:microsoft.com/office/officeart/2005/8/layout/default"/>
    <dgm:cxn modelId="{4D00B920-2DE3-4DFE-BAA4-7BED8A10CED0}" type="presOf" srcId="{9F007924-D117-4857-86CC-2D05E5839564}" destId="{C2D69B9D-3B6B-499D-AC2B-1CAD0FD6916F}" srcOrd="0" destOrd="0" presId="urn:microsoft.com/office/officeart/2005/8/layout/default"/>
    <dgm:cxn modelId="{9BD57D6D-8A36-4DA5-AA96-A8BACDC70223}" type="presOf" srcId="{01FAA826-5E4D-44E4-B538-1463BF207EE5}" destId="{EB382C11-E1CF-4EF8-895B-2CCAC7EBE5D1}" srcOrd="0" destOrd="0" presId="urn:microsoft.com/office/officeart/2005/8/layout/default"/>
    <dgm:cxn modelId="{9C15AC82-77B3-4A56-BCE3-5EF639BEE93E}" srcId="{00A8B6DC-2BDF-4613-A1ED-7027EDA0F3D8}" destId="{E998324E-49B8-4959-9BE4-2B44DF230EE4}" srcOrd="0" destOrd="0" parTransId="{3D99CB14-5E29-43E7-8F59-C60AFE9FD30C}" sibTransId="{8B3390C9-0B90-43E6-BB78-D91BA2786A79}"/>
    <dgm:cxn modelId="{2D9C5328-FDFC-48ED-888B-0457CB5E44DB}" srcId="{C3F7047E-4D18-4A52-80F3-198F2A106837}" destId="{239748BB-1EF9-4B98-9D1C-5CC0134717F2}" srcOrd="1" destOrd="0" parTransId="{A551DCA7-321E-49A2-A558-680470331F98}" sibTransId="{AFA70B51-8105-409F-B066-5FC19811EE65}"/>
    <dgm:cxn modelId="{28E6243F-B9C9-467F-8518-805D2307342E}" type="presOf" srcId="{CDAE8A93-3AEE-49BE-8DB9-D8337C549292}" destId="{EB382C11-E1CF-4EF8-895B-2CCAC7EBE5D1}" srcOrd="0" destOrd="1" presId="urn:microsoft.com/office/officeart/2005/8/layout/default"/>
    <dgm:cxn modelId="{51C40CFF-2D91-4076-A528-054C8E6C4A92}" type="presOf" srcId="{BBD3825F-7E26-4821-9DCB-A766A7F92B25}" destId="{C2D69B9D-3B6B-499D-AC2B-1CAD0FD6916F}" srcOrd="0" destOrd="3" presId="urn:microsoft.com/office/officeart/2005/8/layout/default"/>
    <dgm:cxn modelId="{2B6A209D-7727-43CB-A5DE-7CFE7103F00B}" type="presOf" srcId="{00A8B6DC-2BDF-4613-A1ED-7027EDA0F3D8}" destId="{91BE7B65-A171-4582-81C2-37E7B056E7CD}" srcOrd="0" destOrd="0" presId="urn:microsoft.com/office/officeart/2005/8/layout/default"/>
    <dgm:cxn modelId="{108D6F16-81F1-4E22-9A0B-81D429D89BEE}" type="presOf" srcId="{07B83E2C-E299-445D-820A-73FD9EF993E1}" destId="{BF5B0079-B6A8-4AB0-9B03-D569A40D0423}" srcOrd="0" destOrd="0" presId="urn:microsoft.com/office/officeart/2005/8/layout/default"/>
    <dgm:cxn modelId="{08358F68-0694-46F3-940F-85092D4FDB50}" type="presOf" srcId="{0915F3C6-7D3E-4F04-84DB-D6481E580A2C}" destId="{5C318F76-0BB9-4B74-B2AD-A19B88B27377}" srcOrd="0" destOrd="2" presId="urn:microsoft.com/office/officeart/2005/8/layout/default"/>
    <dgm:cxn modelId="{BFD66FDC-3D7F-417D-BB10-FF497626E2F1}" type="presOf" srcId="{2F98367B-B251-4B3A-A5CA-A728A68B1DFA}" destId="{EB382C11-E1CF-4EF8-895B-2CCAC7EBE5D1}" srcOrd="0" destOrd="2" presId="urn:microsoft.com/office/officeart/2005/8/layout/default"/>
    <dgm:cxn modelId="{1F62518A-2E62-49B9-BDD9-6A0CFC6C3442}" srcId="{07B83E2C-E299-445D-820A-73FD9EF993E1}" destId="{424AC42A-8F23-4CF1-98B1-8EACC1D7886D}" srcOrd="0" destOrd="0" parTransId="{CE97D95D-6E9A-4565-9B29-7897682E0ED5}" sibTransId="{571838C1-0088-4CA1-A01B-5C52A12DA27E}"/>
    <dgm:cxn modelId="{AAFA5053-4189-4C3C-983A-D23568D44B6F}" srcId="{4E44D967-6726-4E37-B859-EB19528EF1AB}" destId="{9F007924-D117-4857-86CC-2D05E5839564}" srcOrd="5" destOrd="0" parTransId="{FC2C2AB8-3092-4DBA-B9B8-BCCE0262DD10}" sibTransId="{CFA35A01-76B8-41C5-AABC-24EA137BB518}"/>
    <dgm:cxn modelId="{FD9D901D-9331-4EEE-9D15-38B6E7612CB7}" srcId="{00E8E628-84E0-46B1-A3AB-F3B3D1669D2C}" destId="{BFC4E1CB-3C72-4695-B234-664348DE2E99}" srcOrd="0" destOrd="0" parTransId="{C63ACD09-B1D4-418C-9359-8F593DA4E123}" sibTransId="{331280A0-1DF5-4FBE-B35E-A90C220BC59A}"/>
    <dgm:cxn modelId="{FDE07F17-7C76-4B27-8248-328F88BA5C89}" type="presOf" srcId="{92E6EE41-CC4F-496E-B62B-811758104644}" destId="{91BE7B65-A171-4582-81C2-37E7B056E7CD}" srcOrd="0" destOrd="2" presId="urn:microsoft.com/office/officeart/2005/8/layout/default"/>
    <dgm:cxn modelId="{6B7D1CD0-FBCE-4B1F-A426-E25A39E7394E}" srcId="{9F007924-D117-4857-86CC-2D05E5839564}" destId="{C1FF664E-B5DC-43C2-9BF9-AE3EE7E9A435}" srcOrd="1" destOrd="0" parTransId="{82E95D61-85C3-4786-B8E1-B5EF7D99B700}" sibTransId="{9CF3962C-FFD1-49EE-A444-FFC1A1168E41}"/>
    <dgm:cxn modelId="{72D31FAD-0F4A-4B3E-80F8-71FECFB869F4}" srcId="{4E44D967-6726-4E37-B859-EB19528EF1AB}" destId="{C3F7047E-4D18-4A52-80F3-198F2A106837}" srcOrd="4" destOrd="0" parTransId="{BB0383A9-5A58-4AAA-9DCF-D5CF77BD5A05}" sibTransId="{23AF4DEC-6A7C-4895-97A9-602DD482ECC1}"/>
    <dgm:cxn modelId="{02C36F11-72A0-4FF1-BDA2-2BBA7819F911}" srcId="{4E44D967-6726-4E37-B859-EB19528EF1AB}" destId="{07B83E2C-E299-445D-820A-73FD9EF993E1}" srcOrd="0" destOrd="0" parTransId="{A65084B4-BC89-49C3-A4D8-DA05D725DDC0}" sibTransId="{A6CB850D-71D7-4BE3-9858-B88184F0AE05}"/>
    <dgm:cxn modelId="{05C509F8-53B4-44CA-8570-8D1CB7C030F2}" type="presOf" srcId="{424AC42A-8F23-4CF1-98B1-8EACC1D7886D}" destId="{BF5B0079-B6A8-4AB0-9B03-D569A40D0423}" srcOrd="0" destOrd="1" presId="urn:microsoft.com/office/officeart/2005/8/layout/default"/>
    <dgm:cxn modelId="{FA15A741-8365-41AB-B279-F86BCA15994E}" srcId="{9F007924-D117-4857-86CC-2D05E5839564}" destId="{647D0C34-8A89-4D68-A056-E63217CF56D1}" srcOrd="0" destOrd="0" parTransId="{2712E41E-1903-47C7-87CF-39E9E58CA27F}" sibTransId="{F5A72F30-5573-40C1-92F2-A7D056A319BB}"/>
    <dgm:cxn modelId="{96B70B6D-1D1F-496D-8D10-A8F629D1EBA9}" type="presOf" srcId="{239748BB-1EF9-4B98-9D1C-5CC0134717F2}" destId="{27D64E6C-11C3-4751-B5CF-A63276ACE461}" srcOrd="0" destOrd="2" presId="urn:microsoft.com/office/officeart/2005/8/layout/default"/>
    <dgm:cxn modelId="{C18E338A-002F-48E9-A669-EF4B234311FE}" srcId="{00E8E628-84E0-46B1-A3AB-F3B3D1669D2C}" destId="{0915F3C6-7D3E-4F04-84DB-D6481E580A2C}" srcOrd="1" destOrd="0" parTransId="{F6D66020-24FF-40E0-95E0-00AE96DBDE16}" sibTransId="{DAB61125-0BFA-4E47-83EC-ADE5D8BB3BE5}"/>
    <dgm:cxn modelId="{003F5746-3AAF-462D-A21A-50DD9AAE8FC7}" srcId="{4E44D967-6726-4E37-B859-EB19528EF1AB}" destId="{00A8B6DC-2BDF-4613-A1ED-7027EDA0F3D8}" srcOrd="3" destOrd="0" parTransId="{5CC1D1E6-37DB-45E6-AC66-8E0693D9677B}" sibTransId="{8EAC3909-9A58-4FDB-85A7-91BB5FB48B4A}"/>
    <dgm:cxn modelId="{9D237BEF-B8C9-4F5A-AF1C-DAB2BA9BCB3D}" srcId="{00A8B6DC-2BDF-4613-A1ED-7027EDA0F3D8}" destId="{92E6EE41-CC4F-496E-B62B-811758104644}" srcOrd="1" destOrd="0" parTransId="{47C3C500-CE1B-4A2F-A5D2-7C5B339692B8}" sibTransId="{ADD9C850-A0D1-40D8-AC51-F7B8C8DD718E}"/>
    <dgm:cxn modelId="{4F144717-25E6-439D-9F50-0580FA8560FA}" type="presOf" srcId="{BFC4E1CB-3C72-4695-B234-664348DE2E99}" destId="{5C318F76-0BB9-4B74-B2AD-A19B88B27377}" srcOrd="0" destOrd="1" presId="urn:microsoft.com/office/officeart/2005/8/layout/default"/>
    <dgm:cxn modelId="{D941032A-E44B-47BC-890F-FCE80CB2C382}" srcId="{C3F7047E-4D18-4A52-80F3-198F2A106837}" destId="{58079817-4DD8-4F2E-8790-1C1755BF6A06}" srcOrd="0" destOrd="0" parTransId="{E7FEC4B1-E96A-4040-A950-EBD045DB5526}" sibTransId="{494B6E31-87B9-450B-B546-19FC58FED542}"/>
    <dgm:cxn modelId="{C2177952-1342-45FC-887B-FFD9501604F4}" type="presOf" srcId="{00E8E628-84E0-46B1-A3AB-F3B3D1669D2C}" destId="{5C318F76-0BB9-4B74-B2AD-A19B88B27377}" srcOrd="0" destOrd="0" presId="urn:microsoft.com/office/officeart/2005/8/layout/default"/>
    <dgm:cxn modelId="{10F73EF6-2705-49D4-A520-CB5EB81F06BA}" type="presOf" srcId="{58079817-4DD8-4F2E-8790-1C1755BF6A06}" destId="{27D64E6C-11C3-4751-B5CF-A63276ACE461}" srcOrd="0" destOrd="1" presId="urn:microsoft.com/office/officeart/2005/8/layout/default"/>
    <dgm:cxn modelId="{40195A1C-580B-444D-ADF7-8056B38AB9FC}" srcId="{4E44D967-6726-4E37-B859-EB19528EF1AB}" destId="{01FAA826-5E4D-44E4-B538-1463BF207EE5}" srcOrd="1" destOrd="0" parTransId="{AD5E71B3-BFE6-459B-A0B8-A5F70C1FDF38}" sibTransId="{81A0EAC2-9F08-45C1-B82A-D89698E4938A}"/>
    <dgm:cxn modelId="{B29C468E-928E-48FF-AA5D-C1389E42B4C0}" srcId="{01FAA826-5E4D-44E4-B538-1463BF207EE5}" destId="{CDAE8A93-3AEE-49BE-8DB9-D8337C549292}" srcOrd="0" destOrd="0" parTransId="{B5B62FAB-3616-48C0-B6ED-38E4E8B78097}" sibTransId="{EDE686A7-333C-4C1D-93EB-1A58082A837F}"/>
    <dgm:cxn modelId="{13C64905-9ACE-4255-B41F-972EF0439EE4}" type="presParOf" srcId="{07A89950-DAD3-4C74-B527-6D5B0296B350}" destId="{BF5B0079-B6A8-4AB0-9B03-D569A40D0423}" srcOrd="0" destOrd="0" presId="urn:microsoft.com/office/officeart/2005/8/layout/default"/>
    <dgm:cxn modelId="{4D79F75A-CCF3-4DB3-90CB-BFCBC0E8CB0D}" type="presParOf" srcId="{07A89950-DAD3-4C74-B527-6D5B0296B350}" destId="{BC5D20BA-E132-4377-94E2-8B859D83DA17}" srcOrd="1" destOrd="0" presId="urn:microsoft.com/office/officeart/2005/8/layout/default"/>
    <dgm:cxn modelId="{24B946E0-9BAB-4DE9-AFF1-666558A632E5}" type="presParOf" srcId="{07A89950-DAD3-4C74-B527-6D5B0296B350}" destId="{EB382C11-E1CF-4EF8-895B-2CCAC7EBE5D1}" srcOrd="2" destOrd="0" presId="urn:microsoft.com/office/officeart/2005/8/layout/default"/>
    <dgm:cxn modelId="{B206346D-5C7F-4592-9B7A-4687BE2971F1}" type="presParOf" srcId="{07A89950-DAD3-4C74-B527-6D5B0296B350}" destId="{28830B56-134A-4580-9F60-7EB598D335DA}" srcOrd="3" destOrd="0" presId="urn:microsoft.com/office/officeart/2005/8/layout/default"/>
    <dgm:cxn modelId="{E525CE08-74AA-4C7D-ADEE-9D15C737D238}" type="presParOf" srcId="{07A89950-DAD3-4C74-B527-6D5B0296B350}" destId="{5C318F76-0BB9-4B74-B2AD-A19B88B27377}" srcOrd="4" destOrd="0" presId="urn:microsoft.com/office/officeart/2005/8/layout/default"/>
    <dgm:cxn modelId="{3B0CD700-1645-46C0-BEA1-BB7C804C0282}" type="presParOf" srcId="{07A89950-DAD3-4C74-B527-6D5B0296B350}" destId="{5DCF50DB-0AE5-449A-8473-A28C4BDEF8E1}" srcOrd="5" destOrd="0" presId="urn:microsoft.com/office/officeart/2005/8/layout/default"/>
    <dgm:cxn modelId="{7AEB15C7-ED65-495A-8ECB-A4F3E6255408}" type="presParOf" srcId="{07A89950-DAD3-4C74-B527-6D5B0296B350}" destId="{91BE7B65-A171-4582-81C2-37E7B056E7CD}" srcOrd="6" destOrd="0" presId="urn:microsoft.com/office/officeart/2005/8/layout/default"/>
    <dgm:cxn modelId="{08611727-6A60-420A-8959-C98A83F32B33}" type="presParOf" srcId="{07A89950-DAD3-4C74-B527-6D5B0296B350}" destId="{020C5CE2-6354-4ADD-957E-AD70E90C712A}" srcOrd="7" destOrd="0" presId="urn:microsoft.com/office/officeart/2005/8/layout/default"/>
    <dgm:cxn modelId="{14550745-0C19-47F0-86BB-AE198B34C0EF}" type="presParOf" srcId="{07A89950-DAD3-4C74-B527-6D5B0296B350}" destId="{27D64E6C-11C3-4751-B5CF-A63276ACE461}" srcOrd="8" destOrd="0" presId="urn:microsoft.com/office/officeart/2005/8/layout/default"/>
    <dgm:cxn modelId="{86E126D8-DDAC-40F8-AC58-E9FFCB89CA56}" type="presParOf" srcId="{07A89950-DAD3-4C74-B527-6D5B0296B350}" destId="{55E2E6F6-1B82-4C8E-BE89-F78E86B262A2}" srcOrd="9" destOrd="0" presId="urn:microsoft.com/office/officeart/2005/8/layout/default"/>
    <dgm:cxn modelId="{F070D1F0-4330-4674-B0E9-3938834808F0}" type="presParOf" srcId="{07A89950-DAD3-4C74-B527-6D5B0296B350}" destId="{C2D69B9D-3B6B-499D-AC2B-1CAD0FD6916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6DFC8-A6DB-4FC7-84D7-1005FD867244}">
      <dsp:nvSpPr>
        <dsp:cNvPr id="0" name=""/>
        <dsp:cNvSpPr/>
      </dsp:nvSpPr>
      <dsp:spPr>
        <a:xfrm>
          <a:off x="8064546" y="1887795"/>
          <a:ext cx="1838847" cy="183914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172CD7-00BD-4374-B2BE-111EB4960404}">
      <dsp:nvSpPr>
        <dsp:cNvPr id="0" name=""/>
        <dsp:cNvSpPr/>
      </dsp:nvSpPr>
      <dsp:spPr>
        <a:xfrm>
          <a:off x="8125221" y="1949110"/>
          <a:ext cx="1716518" cy="1716517"/>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Questions and Answers</a:t>
          </a:r>
          <a:endParaRPr lang="en-US" sz="1700" kern="1200" dirty="0"/>
        </a:p>
      </dsp:txBody>
      <dsp:txXfrm>
        <a:off x="8370858" y="2194373"/>
        <a:ext cx="1226224" cy="1225991"/>
      </dsp:txXfrm>
    </dsp:sp>
    <dsp:sp modelId="{5BFCD911-86EA-48FF-8A3F-8CE6424015CD}">
      <dsp:nvSpPr>
        <dsp:cNvPr id="0" name=""/>
        <dsp:cNvSpPr/>
      </dsp:nvSpPr>
      <dsp:spPr>
        <a:xfrm rot="2700000">
          <a:off x="6163172" y="1887890"/>
          <a:ext cx="1838634" cy="1838634"/>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5DC69-C49B-4027-AA72-77F091B532A3}">
      <dsp:nvSpPr>
        <dsp:cNvPr id="0" name=""/>
        <dsp:cNvSpPr/>
      </dsp:nvSpPr>
      <dsp:spPr>
        <a:xfrm>
          <a:off x="6225699" y="1949110"/>
          <a:ext cx="1716518" cy="1716517"/>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On-Demand Warehousing Models &amp; Preliminary Results</a:t>
          </a:r>
          <a:endParaRPr lang="en-US" sz="1700" kern="1200" dirty="0"/>
        </a:p>
      </dsp:txBody>
      <dsp:txXfrm>
        <a:off x="6470356" y="2194373"/>
        <a:ext cx="1226224" cy="1225991"/>
      </dsp:txXfrm>
    </dsp:sp>
    <dsp:sp modelId="{94496573-4453-4539-9619-B5C7A82935BB}">
      <dsp:nvSpPr>
        <dsp:cNvPr id="0" name=""/>
        <dsp:cNvSpPr/>
      </dsp:nvSpPr>
      <dsp:spPr>
        <a:xfrm rot="2700000">
          <a:off x="4263650" y="1887890"/>
          <a:ext cx="1838634" cy="1838634"/>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047549-82FF-43D9-B251-1B23F25CAA8D}">
      <dsp:nvSpPr>
        <dsp:cNvPr id="0" name=""/>
        <dsp:cNvSpPr/>
      </dsp:nvSpPr>
      <dsp:spPr>
        <a:xfrm>
          <a:off x="4325197" y="1949110"/>
          <a:ext cx="1716518" cy="1716517"/>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On-Demand Distribution Platforms</a:t>
          </a:r>
          <a:endParaRPr lang="en-US" sz="1700" kern="1200" dirty="0"/>
        </a:p>
      </dsp:txBody>
      <dsp:txXfrm>
        <a:off x="4569855" y="2194373"/>
        <a:ext cx="1226224" cy="1225991"/>
      </dsp:txXfrm>
    </dsp:sp>
    <dsp:sp modelId="{879505AA-F760-4535-9FB1-4BEF53304052}">
      <dsp:nvSpPr>
        <dsp:cNvPr id="0" name=""/>
        <dsp:cNvSpPr/>
      </dsp:nvSpPr>
      <dsp:spPr>
        <a:xfrm rot="2700000">
          <a:off x="2363148" y="1887890"/>
          <a:ext cx="1838634" cy="1838634"/>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C4FB2-355C-417B-B3AE-68B8B76FB7DD}">
      <dsp:nvSpPr>
        <dsp:cNvPr id="0" name=""/>
        <dsp:cNvSpPr/>
      </dsp:nvSpPr>
      <dsp:spPr>
        <a:xfrm>
          <a:off x="2424696" y="1949110"/>
          <a:ext cx="1716518" cy="1716517"/>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Rethink Distribution Design</a:t>
          </a:r>
          <a:endParaRPr lang="en-US" sz="1700" kern="1200" dirty="0"/>
        </a:p>
      </dsp:txBody>
      <dsp:txXfrm>
        <a:off x="2670332" y="2194373"/>
        <a:ext cx="1226224" cy="1225991"/>
      </dsp:txXfrm>
    </dsp:sp>
    <dsp:sp modelId="{9BF9059D-339A-40D3-9C76-820B99C6CBEC}">
      <dsp:nvSpPr>
        <dsp:cNvPr id="0" name=""/>
        <dsp:cNvSpPr/>
      </dsp:nvSpPr>
      <dsp:spPr>
        <a:xfrm rot="2700000">
          <a:off x="462647" y="1887890"/>
          <a:ext cx="1838634" cy="1838634"/>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E04017-32C9-420F-A983-6DD08DFD180A}">
      <dsp:nvSpPr>
        <dsp:cNvPr id="0" name=""/>
        <dsp:cNvSpPr/>
      </dsp:nvSpPr>
      <dsp:spPr>
        <a:xfrm>
          <a:off x="508883" y="1962722"/>
          <a:ext cx="1716518" cy="1716517"/>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Changing Customer Expectations</a:t>
          </a:r>
          <a:endParaRPr lang="en-US" sz="1700" kern="1200" dirty="0"/>
        </a:p>
      </dsp:txBody>
      <dsp:txXfrm>
        <a:off x="754520" y="2207985"/>
        <a:ext cx="1226224" cy="12259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B0079-B6A8-4AB0-9B03-D569A40D0423}">
      <dsp:nvSpPr>
        <dsp:cNvPr id="0" name=""/>
        <dsp:cNvSpPr/>
      </dsp:nvSpPr>
      <dsp:spPr>
        <a:xfrm>
          <a:off x="13934" y="486"/>
          <a:ext cx="2778122" cy="2312386"/>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u="none" kern="1200" dirty="0" smtClean="0">
              <a:latin typeface="+mn-lt"/>
            </a:rPr>
            <a:t>On-demand Alternative</a:t>
          </a:r>
          <a:endParaRPr lang="en-US" sz="2400" b="1"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With on-demand alternative</a:t>
          </a:r>
          <a:endParaRPr lang="en-US" sz="18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Without on-demand alternative</a:t>
          </a:r>
          <a:endParaRPr lang="en-US" sz="1800" kern="1200" dirty="0">
            <a:latin typeface="+mn-lt"/>
          </a:endParaRPr>
        </a:p>
      </dsp:txBody>
      <dsp:txXfrm>
        <a:off x="13934" y="486"/>
        <a:ext cx="2778122" cy="2312386"/>
      </dsp:txXfrm>
    </dsp:sp>
    <dsp:sp modelId="{EB382C11-E1CF-4EF8-895B-2CCAC7EBE5D1}">
      <dsp:nvSpPr>
        <dsp:cNvPr id="0" name=""/>
        <dsp:cNvSpPr/>
      </dsp:nvSpPr>
      <dsp:spPr>
        <a:xfrm>
          <a:off x="3069868" y="486"/>
          <a:ext cx="2778122" cy="2312386"/>
        </a:xfrm>
        <a:prstGeom prst="rect">
          <a:avLst/>
        </a:prstGeom>
        <a:solidFill>
          <a:srgbClr val="4A86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u="none" kern="1200" dirty="0" smtClean="0">
              <a:latin typeface="+mn-lt"/>
            </a:rPr>
            <a:t>Demand</a:t>
          </a:r>
          <a:r>
            <a:rPr lang="en-US" sz="2400" b="0" i="0" u="none" kern="1200" dirty="0" smtClean="0">
              <a:latin typeface="+mn-lt"/>
            </a:rPr>
            <a:t> </a:t>
          </a:r>
          <a:r>
            <a:rPr lang="en-US" sz="2400" b="1" i="0" u="none" kern="1200" dirty="0" smtClean="0">
              <a:latin typeface="+mn-lt"/>
            </a:rPr>
            <a:t>Trend</a:t>
          </a:r>
          <a:r>
            <a:rPr lang="en-US" sz="2400" b="0" i="0" u="none" kern="1200" dirty="0" smtClean="0">
              <a:latin typeface="+mn-lt"/>
            </a:rPr>
            <a:t>*</a:t>
          </a:r>
          <a:endParaRPr lang="en-US" sz="24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Increasing Demand (trend up wards)</a:t>
          </a:r>
          <a:endParaRPr lang="en-US" sz="18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No trends in demand</a:t>
          </a:r>
          <a:endParaRPr lang="en-US" sz="18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Decreasing Demand (trend down wards)</a:t>
          </a:r>
          <a:endParaRPr lang="en-US" sz="1800" kern="1200" dirty="0">
            <a:latin typeface="+mn-lt"/>
          </a:endParaRPr>
        </a:p>
      </dsp:txBody>
      <dsp:txXfrm>
        <a:off x="3069868" y="486"/>
        <a:ext cx="2778122" cy="2312386"/>
      </dsp:txXfrm>
    </dsp:sp>
    <dsp:sp modelId="{5C318F76-0BB9-4B74-B2AD-A19B88B27377}">
      <dsp:nvSpPr>
        <dsp:cNvPr id="0" name=""/>
        <dsp:cNvSpPr/>
      </dsp:nvSpPr>
      <dsp:spPr>
        <a:xfrm>
          <a:off x="6125802" y="486"/>
          <a:ext cx="2778122" cy="2312386"/>
        </a:xfrm>
        <a:prstGeom prst="rect">
          <a:avLst/>
        </a:prstGeom>
        <a:solidFill>
          <a:srgbClr val="4A86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u="none" kern="1200" dirty="0" smtClean="0">
              <a:latin typeface="+mn-lt"/>
            </a:rPr>
            <a:t>Seasonality</a:t>
          </a:r>
          <a:r>
            <a:rPr lang="en-US" sz="2400" b="0" i="0" u="none" kern="1200" dirty="0" smtClean="0">
              <a:latin typeface="+mn-lt"/>
            </a:rPr>
            <a:t>*</a:t>
          </a:r>
          <a:endParaRPr lang="en-US" sz="24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No seasonal effect</a:t>
          </a:r>
          <a:endParaRPr lang="en-US" sz="18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Major Seasonal effects</a:t>
          </a:r>
          <a:endParaRPr lang="en-US" sz="1800" kern="1200" dirty="0">
            <a:latin typeface="+mn-lt"/>
          </a:endParaRPr>
        </a:p>
      </dsp:txBody>
      <dsp:txXfrm>
        <a:off x="6125802" y="486"/>
        <a:ext cx="2778122" cy="2312386"/>
      </dsp:txXfrm>
    </dsp:sp>
    <dsp:sp modelId="{91BE7B65-A171-4582-81C2-37E7B056E7CD}">
      <dsp:nvSpPr>
        <dsp:cNvPr id="0" name=""/>
        <dsp:cNvSpPr/>
      </dsp:nvSpPr>
      <dsp:spPr>
        <a:xfrm>
          <a:off x="13934" y="2590685"/>
          <a:ext cx="2778122" cy="2514228"/>
        </a:xfrm>
        <a:prstGeom prst="rect">
          <a:avLst/>
        </a:prstGeom>
        <a:solidFill>
          <a:srgbClr val="4A86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u="none" kern="1200" dirty="0" smtClean="0">
              <a:latin typeface="+mn-lt"/>
            </a:rPr>
            <a:t>Demand Variability*</a:t>
          </a:r>
          <a:endParaRPr lang="en-US" sz="2400" b="1"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Low variability</a:t>
          </a:r>
          <a:endParaRPr lang="en-US" sz="18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Major variability</a:t>
          </a:r>
          <a:endParaRPr lang="en-US" sz="1800" kern="1200" dirty="0">
            <a:latin typeface="+mn-lt"/>
          </a:endParaRPr>
        </a:p>
      </dsp:txBody>
      <dsp:txXfrm>
        <a:off x="13934" y="2590685"/>
        <a:ext cx="2778122" cy="2514228"/>
      </dsp:txXfrm>
    </dsp:sp>
    <dsp:sp modelId="{27D64E6C-11C3-4751-B5CF-A63276ACE461}">
      <dsp:nvSpPr>
        <dsp:cNvPr id="0" name=""/>
        <dsp:cNvSpPr/>
      </dsp:nvSpPr>
      <dsp:spPr>
        <a:xfrm>
          <a:off x="3069868" y="2590685"/>
          <a:ext cx="2778122" cy="2514228"/>
        </a:xfrm>
        <a:prstGeom prst="rect">
          <a:avLst/>
        </a:prstGeom>
        <a:solidFill>
          <a:srgbClr val="4A86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u="none" kern="1200" dirty="0" smtClean="0">
              <a:latin typeface="+mn-lt"/>
            </a:rPr>
            <a:t>Customer dispersion</a:t>
          </a:r>
          <a:endParaRPr lang="en-US" sz="2400" b="1"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~100 demand locations</a:t>
          </a:r>
          <a:endParaRPr lang="en-US" sz="18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~1000 demand locations</a:t>
          </a:r>
          <a:endParaRPr lang="en-US" sz="1800" kern="1200" dirty="0">
            <a:latin typeface="+mn-lt"/>
          </a:endParaRPr>
        </a:p>
      </dsp:txBody>
      <dsp:txXfrm>
        <a:off x="3069868" y="2590685"/>
        <a:ext cx="2778122" cy="2514228"/>
      </dsp:txXfrm>
    </dsp:sp>
    <dsp:sp modelId="{C2D69B9D-3B6B-499D-AC2B-1CAD0FD6916F}">
      <dsp:nvSpPr>
        <dsp:cNvPr id="0" name=""/>
        <dsp:cNvSpPr/>
      </dsp:nvSpPr>
      <dsp:spPr>
        <a:xfrm>
          <a:off x="6125802" y="2590685"/>
          <a:ext cx="2778122" cy="2514228"/>
        </a:xfrm>
        <a:prstGeom prst="rect">
          <a:avLst/>
        </a:prstGeom>
        <a:solidFill>
          <a:srgbClr val="4A86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u="none" kern="1200" dirty="0" smtClean="0">
              <a:latin typeface="+mn-lt"/>
            </a:rPr>
            <a:t>Response requirement</a:t>
          </a:r>
          <a:endParaRPr lang="en-US" sz="2400" b="1"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100 miles range (same day delivery)</a:t>
          </a:r>
          <a:endParaRPr lang="en-US" sz="1800" kern="1200" dirty="0">
            <a:latin typeface="+mn-lt"/>
          </a:endParaRPr>
        </a:p>
        <a:p>
          <a:pPr marL="171450" lvl="1" indent="-171450" algn="l" defTabSz="800100">
            <a:lnSpc>
              <a:spcPct val="90000"/>
            </a:lnSpc>
            <a:spcBef>
              <a:spcPct val="0"/>
            </a:spcBef>
            <a:spcAft>
              <a:spcPct val="15000"/>
            </a:spcAft>
            <a:buChar char="••"/>
          </a:pPr>
          <a:r>
            <a:rPr lang="en-US" sz="1800" b="0" i="0" u="none" kern="1200" dirty="0" smtClean="0">
              <a:latin typeface="+mn-lt"/>
            </a:rPr>
            <a:t>250 miles range (next day delivery)</a:t>
          </a:r>
          <a:endParaRPr lang="en-US" sz="1800" kern="1200" dirty="0">
            <a:latin typeface="+mn-lt"/>
          </a:endParaRPr>
        </a:p>
        <a:p>
          <a:pPr marL="171450" lvl="1" indent="-171450" algn="l" defTabSz="800100">
            <a:lnSpc>
              <a:spcPct val="90000"/>
            </a:lnSpc>
            <a:spcBef>
              <a:spcPct val="0"/>
            </a:spcBef>
            <a:spcAft>
              <a:spcPct val="15000"/>
            </a:spcAft>
            <a:buChar char="••"/>
          </a:pPr>
          <a:r>
            <a:rPr lang="en-US" sz="1800" kern="1200" dirty="0" smtClean="0">
              <a:latin typeface="+mn-lt"/>
            </a:rPr>
            <a:t>1000 miles range</a:t>
          </a:r>
          <a:endParaRPr lang="en-US" sz="1800" kern="1200" dirty="0">
            <a:latin typeface="+mn-lt"/>
          </a:endParaRPr>
        </a:p>
      </dsp:txBody>
      <dsp:txXfrm>
        <a:off x="6125802" y="2590685"/>
        <a:ext cx="2778122" cy="251422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2C9825-062B-47F0-BB1C-D031847065BC}" type="datetimeFigureOut">
              <a:rPr lang="en-US" smtClean="0"/>
              <a:t>19-05-09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1577CE-2EFB-41CF-9F42-FEA5FD912C0C}" type="slidenum">
              <a:rPr lang="en-US" smtClean="0"/>
              <a:t>‹#›</a:t>
            </a:fld>
            <a:endParaRPr lang="en-US"/>
          </a:p>
        </p:txBody>
      </p:sp>
    </p:spTree>
    <p:extLst>
      <p:ext uri="{BB962C8B-B14F-4D97-AF65-F5344CB8AC3E}">
        <p14:creationId xmlns:p14="http://schemas.microsoft.com/office/powerpoint/2010/main" val="3048297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899E7-DAC0-4044-97AF-ABE8BA3510F9}" type="datetimeFigureOut">
              <a:rPr lang="en-US" smtClean="0"/>
              <a:t>19-05-09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BF79D-3094-496E-8299-9CA145AC694A}" type="slidenum">
              <a:rPr lang="en-US" smtClean="0"/>
              <a:t>‹#›</a:t>
            </a:fld>
            <a:endParaRPr lang="en-US"/>
          </a:p>
        </p:txBody>
      </p:sp>
    </p:spTree>
    <p:extLst>
      <p:ext uri="{BB962C8B-B14F-4D97-AF65-F5344CB8AC3E}">
        <p14:creationId xmlns:p14="http://schemas.microsoft.com/office/powerpoint/2010/main" val="2090619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46C12A-DBC0-DD4C-A5E5-8AED9302E042}" type="slidenum">
              <a:rPr lang="en-US" smtClean="0"/>
              <a:t>2</a:t>
            </a:fld>
            <a:endParaRPr lang="en-US"/>
          </a:p>
        </p:txBody>
      </p:sp>
    </p:spTree>
    <p:extLst>
      <p:ext uri="{BB962C8B-B14F-4D97-AF65-F5344CB8AC3E}">
        <p14:creationId xmlns:p14="http://schemas.microsoft.com/office/powerpoint/2010/main" val="109285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346C12A-DBC0-DD4C-A5E5-8AED9302E042}" type="slidenum">
              <a:rPr lang="en-US" smtClean="0"/>
              <a:t>11</a:t>
            </a:fld>
            <a:endParaRPr lang="en-US"/>
          </a:p>
        </p:txBody>
      </p:sp>
    </p:spTree>
    <p:extLst>
      <p:ext uri="{BB962C8B-B14F-4D97-AF65-F5344CB8AC3E}">
        <p14:creationId xmlns:p14="http://schemas.microsoft.com/office/powerpoint/2010/main" val="105958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 So all of these awesome people are working on quite diverse problems, but they are centered</a:t>
            </a:r>
            <a:r>
              <a:rPr lang="en-US" baseline="0" dirty="0" smtClean="0"/>
              <a:t> around one theme…</a:t>
            </a:r>
            <a:endParaRPr lang="en-US" dirty="0"/>
          </a:p>
        </p:txBody>
      </p:sp>
      <p:sp>
        <p:nvSpPr>
          <p:cNvPr id="4" name="Slide Number Placeholder 3"/>
          <p:cNvSpPr>
            <a:spLocks noGrp="1"/>
          </p:cNvSpPr>
          <p:nvPr>
            <p:ph type="sldNum" sz="quarter" idx="10"/>
          </p:nvPr>
        </p:nvSpPr>
        <p:spPr/>
        <p:txBody>
          <a:bodyPr/>
          <a:lstStyle/>
          <a:p>
            <a:fld id="{33CBF79D-3094-496E-8299-9CA145AC694A}" type="slidenum">
              <a:rPr lang="en-US" smtClean="0"/>
              <a:t>12</a:t>
            </a:fld>
            <a:endParaRPr lang="en-US"/>
          </a:p>
        </p:txBody>
      </p:sp>
    </p:spTree>
    <p:extLst>
      <p:ext uri="{BB962C8B-B14F-4D97-AF65-F5344CB8AC3E}">
        <p14:creationId xmlns:p14="http://schemas.microsoft.com/office/powerpoint/2010/main" val="91319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solidFill>
                  <a:srgbClr val="0070C0"/>
                </a:solidFill>
              </a:rPr>
              <a:t>One way to think differently is to rethink what we mean by supply resources and capacity.  </a:t>
            </a:r>
          </a:p>
          <a:p>
            <a:r>
              <a:rPr lang="en-US" b="0" baseline="0" dirty="0" smtClean="0">
                <a:solidFill>
                  <a:srgbClr val="0070C0"/>
                </a:solidFill>
              </a:rPr>
              <a:t>Agile supply chains can be achieved by unlocking under-utilized capacity.  </a:t>
            </a:r>
          </a:p>
          <a:p>
            <a:endParaRPr lang="en-US" b="0" baseline="0" dirty="0" smtClean="0">
              <a:solidFill>
                <a:srgbClr val="0070C0"/>
              </a:solidFill>
            </a:endParaRPr>
          </a:p>
          <a:p>
            <a:r>
              <a:rPr lang="en-US" b="0" baseline="0" dirty="0" smtClean="0">
                <a:solidFill>
                  <a:srgbClr val="0070C0"/>
                </a:solidFill>
              </a:rPr>
              <a:t>To illustrate, raise of hands, how many think there is extra capacity available?  Could you transport more people or products on this road?  </a:t>
            </a:r>
          </a:p>
          <a:p>
            <a:r>
              <a:rPr lang="en-US" b="0" baseline="0" dirty="0" smtClean="0">
                <a:solidFill>
                  <a:srgbClr val="0070C0"/>
                </a:solidFill>
              </a:rPr>
              <a:t>Now if I asked you the same question, is there extra capacity.  The answer is clearly yes. </a:t>
            </a:r>
          </a:p>
          <a:p>
            <a:endParaRPr lang="en-US" b="0" baseline="0" dirty="0" smtClean="0">
              <a:solidFill>
                <a:srgbClr val="0070C0"/>
              </a:solidFill>
            </a:endParaRPr>
          </a:p>
          <a:p>
            <a:r>
              <a:rPr lang="en-US" b="0" baseline="0" dirty="0" smtClean="0">
                <a:solidFill>
                  <a:srgbClr val="0070C0"/>
                </a:solidFill>
              </a:rPr>
              <a:t>These pictures illustrate that we need to think differently about capacity.  </a:t>
            </a:r>
          </a:p>
          <a:p>
            <a:endParaRPr lang="en-US" b="0" baseline="0" dirty="0" smtClean="0">
              <a:solidFill>
                <a:srgbClr val="0070C0"/>
              </a:solidFill>
            </a:endParaRPr>
          </a:p>
          <a:p>
            <a:r>
              <a:rPr lang="en-US" b="0" baseline="0" dirty="0" smtClean="0">
                <a:solidFill>
                  <a:srgbClr val="0070C0"/>
                </a:solidFill>
              </a:rPr>
              <a:t>First, we need to think in different granular units, not at the vehicle level, but smaller.  </a:t>
            </a:r>
          </a:p>
          <a:p>
            <a:r>
              <a:rPr lang="en-US" b="0" baseline="0" dirty="0" smtClean="0">
                <a:solidFill>
                  <a:srgbClr val="0070C0"/>
                </a:solidFill>
              </a:rPr>
              <a:t>Second, resource allocation decisions need to be operationalized.</a:t>
            </a:r>
          </a:p>
          <a:p>
            <a:endParaRPr lang="en-US" b="0" dirty="0" smtClean="0">
              <a:solidFill>
                <a:srgbClr val="0070C0"/>
              </a:solidFill>
            </a:endParaRPr>
          </a:p>
          <a:p>
            <a:endParaRPr lang="en-US" b="0" dirty="0" smtClean="0">
              <a:solidFill>
                <a:srgbClr val="0070C0"/>
              </a:solidFill>
            </a:endParaRPr>
          </a:p>
          <a:p>
            <a:r>
              <a:rPr lang="en-US" b="0" dirty="0" smtClean="0">
                <a:solidFill>
                  <a:srgbClr val="0070C0"/>
                </a:solidFill>
              </a:rPr>
              <a:t>One way to rethink supply chain design is</a:t>
            </a:r>
            <a:r>
              <a:rPr lang="en-US" b="0" baseline="0" dirty="0" smtClean="0">
                <a:solidFill>
                  <a:srgbClr val="0070C0"/>
                </a:solidFill>
              </a:rPr>
              <a:t> to rethink what we mean by supply resources and capacity.  </a:t>
            </a:r>
            <a:r>
              <a:rPr lang="en-US" b="0" dirty="0" smtClean="0">
                <a:solidFill>
                  <a:srgbClr val="0070C0"/>
                </a:solidFill>
              </a:rPr>
              <a:t>An example of a project</a:t>
            </a:r>
            <a:r>
              <a:rPr lang="en-US" b="0" baseline="0" dirty="0" smtClean="0">
                <a:solidFill>
                  <a:srgbClr val="0070C0"/>
                </a:solidFill>
              </a:rPr>
              <a:t> focused on how to design agile supply chains, </a:t>
            </a:r>
            <a:r>
              <a:rPr lang="en-US" b="0" dirty="0" smtClean="0">
                <a:solidFill>
                  <a:srgbClr val="0070C0"/>
                </a:solidFill>
              </a:rPr>
              <a:t> looks at how to unlock underutilized capacity through new technologies,</a:t>
            </a:r>
            <a:r>
              <a:rPr lang="en-US" b="0" baseline="0" dirty="0" smtClean="0">
                <a:solidFill>
                  <a:srgbClr val="0070C0"/>
                </a:solidFill>
              </a:rPr>
              <a:t> processes, </a:t>
            </a:r>
            <a:r>
              <a:rPr lang="en-US" b="0" dirty="0" smtClean="0">
                <a:solidFill>
                  <a:srgbClr val="0070C0"/>
                </a:solidFill>
              </a:rPr>
              <a:t>and data.  The</a:t>
            </a:r>
            <a:r>
              <a:rPr lang="en-US" b="0" baseline="0" dirty="0" smtClean="0">
                <a:solidFill>
                  <a:srgbClr val="0070C0"/>
                </a:solidFill>
              </a:rPr>
              <a:t> best way to explain this is through a picture.  Based on this picture, do you think there is any extra capacity available?  Could you transport any more people or things on this road?  What do you think?  When I ask my students this question, many of them comment that we could add a biker or a pedestrian.  </a:t>
            </a:r>
          </a:p>
          <a:p>
            <a:endParaRPr lang="en-US" b="0" baseline="0" dirty="0" smtClean="0">
              <a:solidFill>
                <a:srgbClr val="0070C0"/>
              </a:solidFill>
            </a:endParaRPr>
          </a:p>
          <a:p>
            <a:r>
              <a:rPr lang="en-US" b="0" baseline="0" dirty="0" smtClean="0">
                <a:solidFill>
                  <a:srgbClr val="0070C0"/>
                </a:solidFill>
              </a:rPr>
              <a:t>Now if I ask you the same question, is there any extra capacity available to transport more people or things on this road?  The answer is clearly yes.  However, we need to think differently about what we mean by capacity.  First, we need to think in different granular units – not at the vehicle level, but smaller.  Also, we need to redefine capacity to be more collective, and peer-to-peer, and less rigid based on ownership or long-term contracts.  We need to operationalize capacity.  This requires innovative solutions and advances in data science – because who can participate is a fluid collection of entities.  But also has great potential to address today’s customers expectations – by tapping into underutilized capacity that exists all around us.  </a:t>
            </a:r>
          </a:p>
          <a:p>
            <a:endParaRPr lang="en-US" b="0" baseline="0" dirty="0" smtClean="0">
              <a:solidFill>
                <a:srgbClr val="0070C0"/>
              </a:solidFill>
            </a:endParaRPr>
          </a:p>
          <a:p>
            <a:r>
              <a:rPr lang="en-US" b="0" baseline="0" dirty="0" smtClean="0">
                <a:solidFill>
                  <a:srgbClr val="0070C0"/>
                </a:solidFill>
              </a:rPr>
              <a:t>Extra:</a:t>
            </a:r>
          </a:p>
          <a:p>
            <a:r>
              <a:rPr lang="en-US" b="0" baseline="0" dirty="0" smtClean="0">
                <a:solidFill>
                  <a:srgbClr val="0070C0"/>
                </a:solidFill>
              </a:rPr>
              <a:t>owned.  not only based on long-term partnerships, instead underutilized capacity exists all around us- but it is “peer-to-peer capacity”.  </a:t>
            </a:r>
          </a:p>
          <a:p>
            <a:endParaRPr lang="en-US" b="0" baseline="0" dirty="0" smtClean="0">
              <a:solidFill>
                <a:srgbClr val="0070C0"/>
              </a:solidFill>
            </a:endParaRPr>
          </a:p>
          <a:p>
            <a:r>
              <a:rPr lang="en-US" b="0" baseline="0" dirty="0" smtClean="0">
                <a:solidFill>
                  <a:srgbClr val="0070C0"/>
                </a:solidFill>
              </a:rPr>
              <a:t>what do we need to do – we need to look at different units of capacity than typically thought of.  We are not asking if another vehicle can fit, but instead if another human can fit.  So there is a lot of underutilized capacity – however, we need innovative solutions to be able to effectively utilize this capacity.  This is one very promising solution in supply chains…</a:t>
            </a:r>
          </a:p>
          <a:p>
            <a:endParaRPr lang="en-US" b="0" baseline="0" dirty="0" smtClean="0">
              <a:solidFill>
                <a:srgbClr val="0070C0"/>
              </a:solidFill>
            </a:endParaRPr>
          </a:p>
          <a:p>
            <a:endParaRPr lang="en-US" b="0" baseline="0" dirty="0" smtClean="0">
              <a:solidFill>
                <a:srgbClr val="0070C0"/>
              </a:solidFill>
            </a:endParaRPr>
          </a:p>
        </p:txBody>
      </p:sp>
      <p:sp>
        <p:nvSpPr>
          <p:cNvPr id="4" name="Slide Number Placeholder 3"/>
          <p:cNvSpPr>
            <a:spLocks noGrp="1"/>
          </p:cNvSpPr>
          <p:nvPr>
            <p:ph type="sldNum" sz="quarter" idx="10"/>
          </p:nvPr>
        </p:nvSpPr>
        <p:spPr/>
        <p:txBody>
          <a:bodyPr/>
          <a:lstStyle/>
          <a:p>
            <a:fld id="{EB3DA8EE-BE46-464A-B9ED-639C808FE555}" type="slidenum">
              <a:rPr lang="en-US" smtClean="0"/>
              <a:t>13</a:t>
            </a:fld>
            <a:endParaRPr lang="en-US"/>
          </a:p>
        </p:txBody>
      </p:sp>
    </p:spTree>
    <p:extLst>
      <p:ext uri="{BB962C8B-B14F-4D97-AF65-F5344CB8AC3E}">
        <p14:creationId xmlns:p14="http://schemas.microsoft.com/office/powerpoint/2010/main" val="1176378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same</a:t>
            </a:r>
            <a:r>
              <a:rPr lang="en-US" baseline="0" dirty="0" smtClean="0"/>
              <a:t> principles apply to supply chain decisions; Underutilized capacity exists all over the supply chain.  Just as one example, take distribution resources, which are static fixed assets.  But demand and inventory requirements are not.  We need new capabilities to create agility.  </a:t>
            </a:r>
            <a:br>
              <a:rPr lang="en-US" baseline="0" dirty="0" smtClean="0"/>
            </a:br>
            <a:endParaRPr lang="en-US" baseline="0" dirty="0" smtClean="0"/>
          </a:p>
          <a:p>
            <a:endParaRPr lang="en-US" baseline="0" dirty="0" smtClean="0"/>
          </a:p>
          <a:p>
            <a:endParaRPr lang="en-US" baseline="0" dirty="0" smtClean="0"/>
          </a:p>
          <a:p>
            <a:r>
              <a:rPr lang="en-US" baseline="0" dirty="0" smtClean="0"/>
              <a:t>Extra.  </a:t>
            </a:r>
          </a:p>
          <a:p>
            <a:r>
              <a:rPr lang="en-US" baseline="0" dirty="0" smtClean="0"/>
              <a:t>, but we need advances in data science and analytics to operationalize decisions that were one tactical or strategic.  </a:t>
            </a:r>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14</a:t>
            </a:fld>
            <a:endParaRPr lang="en-US" dirty="0"/>
          </a:p>
        </p:txBody>
      </p:sp>
    </p:spTree>
    <p:extLst>
      <p:ext uri="{BB962C8B-B14F-4D97-AF65-F5344CB8AC3E}">
        <p14:creationId xmlns:p14="http://schemas.microsoft.com/office/powerpoint/2010/main" val="1767843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65" charset="0"/>
                <a:ea typeface="Arial Unicode MS" pitchFamily="-65" charset="0"/>
                <a:cs typeface="Arial Unicode MS" pitchFamily="-65" charset="0"/>
              </a:rPr>
              <a:t>This brings me to my second key takeaway, which is that we need to rethink distribution and logistics design.   </a:t>
            </a:r>
          </a:p>
          <a:p>
            <a:r>
              <a:rPr lang="en-US" dirty="0">
                <a:latin typeface="Arial" pitchFamily="-65" charset="0"/>
                <a:ea typeface="Arial Unicode MS" pitchFamily="-65" charset="0"/>
                <a:cs typeface="Arial Unicode MS" pitchFamily="-65" charset="0"/>
              </a:rPr>
              <a:t>To close the gap between current operations and customer expectations, we need to think differently.  </a:t>
            </a:r>
            <a:r>
              <a:rPr lang="en-US" dirty="0" smtClean="0">
                <a:latin typeface="Arial" pitchFamily="-65" charset="0"/>
                <a:ea typeface="Arial Unicode MS" pitchFamily="-65" charset="0"/>
                <a:cs typeface="Arial Unicode MS" pitchFamily="-65" charset="0"/>
              </a:rPr>
              <a:t>This is the focus of my research.  </a:t>
            </a:r>
            <a:endParaRPr lang="en-US" dirty="0">
              <a:latin typeface="Arial" pitchFamily="-65" charset="0"/>
              <a:ea typeface="Arial Unicode MS" pitchFamily="-65" charset="0"/>
              <a:cs typeface="Arial Unicode MS" pitchFamily="-65" charset="0"/>
            </a:endParaRPr>
          </a:p>
          <a:p>
            <a:endParaRPr lang="en-US" dirty="0">
              <a:latin typeface="Arial" pitchFamily="-65" charset="0"/>
              <a:ea typeface="Arial Unicode MS" pitchFamily="-65" charset="0"/>
              <a:cs typeface="Arial Unicode MS" pitchFamily="-65" charset="0"/>
            </a:endParaRPr>
          </a:p>
          <a:p>
            <a:r>
              <a:rPr lang="en-US" dirty="0">
                <a:latin typeface="Arial" pitchFamily="-65" charset="0"/>
                <a:ea typeface="Arial Unicode MS" pitchFamily="-65" charset="0"/>
                <a:cs typeface="Arial Unicode MS" pitchFamily="-65" charset="0"/>
              </a:rPr>
              <a:t>Extra:</a:t>
            </a:r>
          </a:p>
          <a:p>
            <a:r>
              <a:rPr lang="en-US" dirty="0">
                <a:latin typeface="Arial" pitchFamily="-65" charset="0"/>
                <a:ea typeface="Arial Unicode MS" pitchFamily="-65" charset="0"/>
                <a:cs typeface="Arial Unicode MS" pitchFamily="-65" charset="0"/>
              </a:rPr>
              <a:t>my research does this by harnessing data and combines this data with new models to drive agile and dynamic decision making.  </a:t>
            </a:r>
          </a:p>
          <a:p>
            <a:pPr lvl="0"/>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15</a:t>
            </a:fld>
            <a:endParaRPr lang="en-US" dirty="0"/>
          </a:p>
        </p:txBody>
      </p:sp>
    </p:spTree>
    <p:extLst>
      <p:ext uri="{BB962C8B-B14F-4D97-AF65-F5344CB8AC3E}">
        <p14:creationId xmlns:p14="http://schemas.microsoft.com/office/powerpoint/2010/main" val="2603677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Interested in tapping into underutilized capacity.  [make this claim].  This is different</a:t>
            </a:r>
            <a:r>
              <a:rPr lang="en-US" baseline="0" dirty="0" smtClean="0"/>
              <a:t> than some platforms – which create new capacity (Uber, example).  </a:t>
            </a:r>
          </a:p>
          <a:p>
            <a:endParaRPr lang="en-US" baseline="0" dirty="0" smtClean="0"/>
          </a:p>
          <a:p>
            <a:r>
              <a:rPr lang="en-US" baseline="0" dirty="0" smtClean="0"/>
              <a:t>Let me give you an example.</a:t>
            </a:r>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16</a:t>
            </a:fld>
            <a:endParaRPr lang="en-US"/>
          </a:p>
        </p:txBody>
      </p:sp>
    </p:spTree>
    <p:extLst>
      <p:ext uri="{BB962C8B-B14F-4D97-AF65-F5344CB8AC3E}">
        <p14:creationId xmlns:p14="http://schemas.microsoft.com/office/powerpoint/2010/main" val="2717846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ea typeface="SimSun" panose="02010600030101010101" pitchFamily="2" charset="-122"/>
              </a:rPr>
              <a:t>Marketplaces, in which a crowd of independent entities rent access to their resources, facilitate on-demand requests for warehouse space, fulfillment services, truck space, delivery services.  </a:t>
            </a:r>
            <a:endParaRPr lang="en-US" dirty="0" smtClean="0"/>
          </a:p>
          <a:p>
            <a:endParaRPr lang="en-US" dirty="0"/>
          </a:p>
        </p:txBody>
      </p:sp>
      <p:sp>
        <p:nvSpPr>
          <p:cNvPr id="4" name="Slide Number Placeholder 3"/>
          <p:cNvSpPr>
            <a:spLocks noGrp="1"/>
          </p:cNvSpPr>
          <p:nvPr>
            <p:ph type="sldNum" sz="quarter" idx="10"/>
          </p:nvPr>
        </p:nvSpPr>
        <p:spPr/>
        <p:txBody>
          <a:bodyPr/>
          <a:lstStyle/>
          <a:p>
            <a:fld id="{E346C12A-DBC0-DD4C-A5E5-8AED9302E042}" type="slidenum">
              <a:rPr lang="en-US" smtClean="0"/>
              <a:t>17</a:t>
            </a:fld>
            <a:endParaRPr lang="en-US"/>
          </a:p>
        </p:txBody>
      </p:sp>
    </p:spTree>
    <p:extLst>
      <p:ext uri="{BB962C8B-B14F-4D97-AF65-F5344CB8AC3E}">
        <p14:creationId xmlns:p14="http://schemas.microsoft.com/office/powerpoint/2010/main" val="821768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talk about slides 15 and</a:t>
            </a:r>
            <a:r>
              <a:rPr lang="en-US" baseline="0" dirty="0" smtClean="0"/>
              <a:t> 16 off of here.  </a:t>
            </a:r>
            <a:endParaRPr lang="en-US" dirty="0" smtClean="0"/>
          </a:p>
          <a:p>
            <a:endParaRPr lang="en-US" dirty="0" smtClean="0"/>
          </a:p>
          <a:p>
            <a:r>
              <a:rPr lang="en-US" dirty="0" smtClean="0"/>
              <a:t>ALAN: Coordination of resources donated from the private sector.</a:t>
            </a:r>
          </a:p>
          <a:p>
            <a:r>
              <a:rPr lang="en-US" dirty="0" smtClean="0"/>
              <a:t>Marketplace that matches logistics business capabilities with the expressed needs of communities and relief agencies in response to a disaster.</a:t>
            </a:r>
          </a:p>
          <a:p>
            <a:endParaRPr lang="en-US" dirty="0" smtClean="0"/>
          </a:p>
          <a:p>
            <a:r>
              <a:rPr lang="en-US" dirty="0" smtClean="0"/>
              <a:t>US focused</a:t>
            </a:r>
            <a:r>
              <a:rPr lang="en-US" baseline="0" dirty="0" smtClean="0"/>
              <a:t> – others</a:t>
            </a:r>
          </a:p>
          <a:p>
            <a:r>
              <a:rPr lang="en-US" sz="1200" kern="1200" dirty="0" smtClean="0">
                <a:solidFill>
                  <a:schemeClr val="tx1"/>
                </a:solidFill>
                <a:effectLst/>
                <a:latin typeface="+mn-lt"/>
                <a:ea typeface="+mn-ea"/>
                <a:cs typeface="+mn-cs"/>
              </a:rPr>
              <a:t>Some players are also present in Europe. DHL (Germany) recently launched its own platform called DHL Spaces, created to bring together supply and demand of warehouse space: it gives the customer updated information about warehouse location, capacity available and contact [4]. On </a:t>
            </a:r>
            <a:r>
              <a:rPr lang="en-US" sz="1200" kern="1200" dirty="0" err="1" smtClean="0">
                <a:solidFill>
                  <a:schemeClr val="tx1"/>
                </a:solidFill>
                <a:effectLst/>
                <a:latin typeface="+mn-lt"/>
                <a:ea typeface="+mn-ea"/>
                <a:cs typeface="+mn-cs"/>
              </a:rPr>
              <a:t>Stowga</a:t>
            </a:r>
            <a:r>
              <a:rPr lang="en-US" sz="1200" kern="1200" dirty="0" smtClean="0">
                <a:solidFill>
                  <a:schemeClr val="tx1"/>
                </a:solidFill>
                <a:effectLst/>
                <a:latin typeface="+mn-lt"/>
                <a:ea typeface="+mn-ea"/>
                <a:cs typeface="+mn-cs"/>
              </a:rPr>
              <a:t> (UK), customers have access to information about the supplier’s location, facilities, services and price, but cannot see their contact information until a connection on the platform is established [8]. </a:t>
            </a:r>
            <a:r>
              <a:rPr lang="en-US" sz="1200" kern="1200" dirty="0" err="1" smtClean="0">
                <a:solidFill>
                  <a:schemeClr val="tx1"/>
                </a:solidFill>
                <a:effectLst/>
                <a:latin typeface="+mn-lt"/>
                <a:ea typeface="+mn-ea"/>
                <a:cs typeface="+mn-cs"/>
              </a:rPr>
              <a:t>Stockspots</a:t>
            </a:r>
            <a:r>
              <a:rPr lang="en-US" sz="1200" kern="1200" dirty="0" smtClean="0">
                <a:solidFill>
                  <a:schemeClr val="tx1"/>
                </a:solidFill>
                <a:effectLst/>
                <a:latin typeface="+mn-lt"/>
                <a:ea typeface="+mn-ea"/>
                <a:cs typeface="+mn-cs"/>
              </a:rPr>
              <a:t> (Netherlands) allows the customer to contact a chosen supplier and negotiate price and service conditions [9]. </a:t>
            </a:r>
            <a:r>
              <a:rPr lang="en-US" sz="1200" kern="1200" dirty="0" err="1" smtClean="0">
                <a:solidFill>
                  <a:schemeClr val="tx1"/>
                </a:solidFill>
                <a:effectLst/>
                <a:latin typeface="+mn-lt"/>
                <a:ea typeface="+mn-ea"/>
                <a:cs typeface="+mn-cs"/>
              </a:rPr>
              <a:t>Waredock</a:t>
            </a:r>
            <a:r>
              <a:rPr lang="en-US" sz="1200" kern="1200" dirty="0" smtClean="0">
                <a:solidFill>
                  <a:schemeClr val="tx1"/>
                </a:solidFill>
                <a:effectLst/>
                <a:latin typeface="+mn-lt"/>
                <a:ea typeface="+mn-ea"/>
                <a:cs typeface="+mn-cs"/>
              </a:rPr>
              <a:t> (Scandinavian countries) operates on a monthly bases and without minimum capacity limits [10]. </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346C12A-DBC0-DD4C-A5E5-8AED9302E042}" type="slidenum">
              <a:rPr lang="en-US" smtClean="0"/>
              <a:t>18</a:t>
            </a:fld>
            <a:endParaRPr lang="en-US"/>
          </a:p>
        </p:txBody>
      </p:sp>
    </p:spTree>
    <p:extLst>
      <p:ext uri="{BB962C8B-B14F-4D97-AF65-F5344CB8AC3E}">
        <p14:creationId xmlns:p14="http://schemas.microsoft.com/office/powerpoint/2010/main" val="278228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2013 that now has more than 1000 warehouses on the platform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Rather than optimize planned resource capacity acquired through ownership or long-term partnerships, this work focuses on a specific innovation, on-demand distribution platforms. Such systems create spatial and temporal resource elasticity by accessing underutilized resources on-demand, where and when needed.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(On-demand distribution systems &gt;&gt; warehouse space, fulfillment capacity, truck space, delivery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33CBF79D-3094-496E-8299-9CA145AC694A}" type="slidenum">
              <a:rPr lang="en-US" smtClean="0"/>
              <a:t>19</a:t>
            </a:fld>
            <a:endParaRPr lang="en-US"/>
          </a:p>
        </p:txBody>
      </p:sp>
    </p:spTree>
    <p:extLst>
      <p:ext uri="{BB962C8B-B14F-4D97-AF65-F5344CB8AC3E}">
        <p14:creationId xmlns:p14="http://schemas.microsoft.com/office/powerpoint/2010/main" val="1620698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33333"/>
                </a:solidFill>
                <a:latin typeface="Roboto"/>
              </a:rPr>
              <a:t>This new business model is open, available on-demand, on a per-use basis, and adaptable to demand variabilities.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E346C12A-DBC0-DD4C-A5E5-8AED9302E042}" type="slidenum">
              <a:rPr lang="en-US" smtClean="0"/>
              <a:t>21</a:t>
            </a:fld>
            <a:endParaRPr lang="en-US"/>
          </a:p>
        </p:txBody>
      </p:sp>
    </p:spTree>
    <p:extLst>
      <p:ext uri="{BB962C8B-B14F-4D97-AF65-F5344CB8AC3E}">
        <p14:creationId xmlns:p14="http://schemas.microsoft.com/office/powerpoint/2010/main" val="230704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112" indent="-109112" defTabSz="436450">
              <a:spcBef>
                <a:spcPts val="955"/>
              </a:spcBef>
              <a:defRPr/>
            </a:pPr>
            <a:r>
              <a:rPr lang="en-US" dirty="0"/>
              <a:t>The first point I would like to make today is that </a:t>
            </a:r>
            <a:r>
              <a:rPr lang="en-US" dirty="0" smtClean="0"/>
              <a:t>distribution is </a:t>
            </a:r>
            <a:r>
              <a:rPr lang="en-US" dirty="0"/>
              <a:t>at an inflection point. What worked well in the past, will not work well in the future.  And likely you personally have contributed to this change.</a:t>
            </a:r>
          </a:p>
          <a:p>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3</a:t>
            </a:fld>
            <a:endParaRPr lang="en-US" dirty="0"/>
          </a:p>
        </p:txBody>
      </p:sp>
    </p:spTree>
    <p:extLst>
      <p:ext uri="{BB962C8B-B14F-4D97-AF65-F5344CB8AC3E}">
        <p14:creationId xmlns:p14="http://schemas.microsoft.com/office/powerpoint/2010/main" val="3025095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Simple math: more product closer to end consumers = faster + cheaper delivery.</a:t>
            </a:r>
          </a:p>
          <a:p>
            <a:endParaRPr lang="en-US" dirty="0"/>
          </a:p>
        </p:txBody>
      </p:sp>
      <p:sp>
        <p:nvSpPr>
          <p:cNvPr id="4" name="Slide Number Placeholder 3"/>
          <p:cNvSpPr>
            <a:spLocks noGrp="1"/>
          </p:cNvSpPr>
          <p:nvPr>
            <p:ph type="sldNum" sz="quarter" idx="10"/>
          </p:nvPr>
        </p:nvSpPr>
        <p:spPr/>
        <p:txBody>
          <a:bodyPr/>
          <a:lstStyle/>
          <a:p>
            <a:fld id="{33CBF79D-3094-496E-8299-9CA145AC694A}" type="slidenum">
              <a:rPr lang="en-US" smtClean="0"/>
              <a:t>22</a:t>
            </a:fld>
            <a:endParaRPr lang="en-US"/>
          </a:p>
        </p:txBody>
      </p:sp>
    </p:spTree>
    <p:extLst>
      <p:ext uri="{BB962C8B-B14F-4D97-AF65-F5344CB8AC3E}">
        <p14:creationId xmlns:p14="http://schemas.microsoft.com/office/powerpoint/2010/main" val="2753018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shorter delivery requirements have raised </a:t>
            </a:r>
            <a:r>
              <a:rPr lang="en-US" sz="1200" b="1" dirty="0" smtClean="0"/>
              <a:t>investments in distribution centers </a:t>
            </a:r>
            <a:r>
              <a:rPr lang="en-US" sz="1200" dirty="0" smtClean="0"/>
              <a:t>and warehouses closer to large population areas, where the capital requirements are very high.</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Not only costs, but also </a:t>
            </a:r>
            <a:r>
              <a:rPr lang="en-US" sz="1200" b="1" dirty="0" smtClean="0">
                <a:solidFill>
                  <a:srgbClr val="DB091C"/>
                </a:solidFill>
              </a:rPr>
              <a:t>availability</a:t>
            </a:r>
            <a:r>
              <a:rPr lang="en-US" sz="1200" dirty="0" smtClean="0"/>
              <a:t> of warehouse space and distribution capability is a challenge today.  </a:t>
            </a:r>
          </a:p>
          <a:p>
            <a:endParaRPr lang="en-US" dirty="0"/>
          </a:p>
        </p:txBody>
      </p:sp>
      <p:sp>
        <p:nvSpPr>
          <p:cNvPr id="4" name="Slide Number Placeholder 3"/>
          <p:cNvSpPr>
            <a:spLocks noGrp="1"/>
          </p:cNvSpPr>
          <p:nvPr>
            <p:ph type="sldNum" sz="quarter" idx="10"/>
          </p:nvPr>
        </p:nvSpPr>
        <p:spPr/>
        <p:txBody>
          <a:bodyPr/>
          <a:lstStyle/>
          <a:p>
            <a:fld id="{33CBF79D-3094-496E-8299-9CA145AC694A}" type="slidenum">
              <a:rPr lang="en-US" smtClean="0"/>
              <a:t>23</a:t>
            </a:fld>
            <a:endParaRPr lang="en-US"/>
          </a:p>
        </p:txBody>
      </p:sp>
    </p:spTree>
    <p:extLst>
      <p:ext uri="{BB962C8B-B14F-4D97-AF65-F5344CB8AC3E}">
        <p14:creationId xmlns:p14="http://schemas.microsoft.com/office/powerpoint/2010/main" val="271317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other benefits</a:t>
            </a:r>
            <a:r>
              <a:rPr lang="en-US" sz="1200" kern="1200" baseline="0" dirty="0" smtClean="0">
                <a:solidFill>
                  <a:schemeClr val="tx1"/>
                </a:solidFill>
                <a:effectLst/>
                <a:latin typeface="+mn-lt"/>
                <a:ea typeface="+mn-ea"/>
                <a:cs typeface="+mn-cs"/>
              </a:rPr>
              <a:t> are reduced capacity and commitment granularity.  If a company decides to build a </a:t>
            </a:r>
            <a:r>
              <a:rPr lang="en-US" sz="1200" kern="1200" dirty="0" smtClean="0">
                <a:solidFill>
                  <a:schemeClr val="tx1"/>
                </a:solidFill>
                <a:effectLst/>
                <a:latin typeface="+mn-lt"/>
                <a:ea typeface="+mn-ea"/>
                <a:cs typeface="+mn-cs"/>
              </a:rPr>
              <a:t>facility, this is a strategic decision, in which you have large fixed</a:t>
            </a:r>
            <a:r>
              <a:rPr lang="en-US" sz="1200" kern="1200" baseline="0" dirty="0" smtClean="0">
                <a:solidFill>
                  <a:schemeClr val="tx1"/>
                </a:solidFill>
                <a:effectLst/>
                <a:latin typeface="+mn-lt"/>
                <a:ea typeface="+mn-ea"/>
                <a:cs typeface="+mn-cs"/>
              </a:rPr>
              <a:t> costs and that come with a long commitment. Leasing options </a:t>
            </a:r>
            <a:r>
              <a:rPr lang="en-US" sz="1200" kern="1200" dirty="0" smtClean="0">
                <a:solidFill>
                  <a:schemeClr val="tx1"/>
                </a:solidFill>
                <a:effectLst/>
                <a:latin typeface="+mn-lt"/>
                <a:ea typeface="+mn-ea"/>
                <a:cs typeface="+mn-cs"/>
              </a:rPr>
              <a:t>can come with long decision lead times.</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hereas in on-demand platform systems, distribution resources can be acquired at the pallet</a:t>
            </a:r>
            <a:r>
              <a:rPr lang="en-US" sz="1200" kern="1200" baseline="0" dirty="0" smtClean="0">
                <a:solidFill>
                  <a:schemeClr val="tx1"/>
                </a:solidFill>
                <a:effectLst/>
                <a:latin typeface="+mn-lt"/>
                <a:ea typeface="+mn-ea"/>
                <a:cs typeface="+mn-cs"/>
              </a:rPr>
              <a:t> level and for only one month commitment periods.  </a:t>
            </a:r>
            <a:r>
              <a:rPr lang="en-US" sz="1200" kern="1200" dirty="0" smtClean="0">
                <a:solidFill>
                  <a:schemeClr val="tx1"/>
                </a:solidFill>
                <a:effectLst/>
                <a:latin typeface="+mn-lt"/>
                <a:ea typeface="+mn-ea"/>
                <a:cs typeface="+mn-cs"/>
              </a:rPr>
              <a:t>This leads to improved flexibility and agility, but also can make for more complex operations and systems.</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r>
              <a:rPr lang="en-US" dirty="0" smtClean="0"/>
              <a:t>Agility, Responsiveness, </a:t>
            </a:r>
          </a:p>
          <a:p>
            <a:endParaRPr lang="en-US" dirty="0" smtClean="0"/>
          </a:p>
          <a:p>
            <a:pPr marL="120820" indent="-120820" defTabSz="483282">
              <a:spcBef>
                <a:spcPts val="1057"/>
              </a:spcBef>
            </a:pPr>
            <a:r>
              <a:rPr lang="en-US" sz="1200" dirty="0"/>
              <a:t>Flexibility, Agility, Responsiveness </a:t>
            </a:r>
          </a:p>
          <a:p>
            <a:endParaRPr lang="en-US" dirty="0" smtClean="0"/>
          </a:p>
          <a:p>
            <a:endParaRPr lang="en-US" dirty="0" smtClean="0"/>
          </a:p>
          <a:p>
            <a:pPr defTabSz="483246">
              <a:defRPr/>
            </a:pPr>
            <a:r>
              <a:rPr lang="en-US" dirty="0" smtClean="0">
                <a:solidFill>
                  <a:schemeClr val="tx1">
                    <a:lumMod val="75000"/>
                    <a:lumOff val="25000"/>
                  </a:schemeClr>
                </a:solidFill>
                <a:latin typeface="Avenir Book" charset="0"/>
                <a:ea typeface="Avenir Book" charset="0"/>
                <a:cs typeface="Avenir Book" charset="0"/>
              </a:rPr>
              <a:t>Fixed, long-term leases or building a facility are mismatch for dynamic inventory &amp; high or uncertain growth</a:t>
            </a:r>
          </a:p>
          <a:p>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25</a:t>
            </a:fld>
            <a:endParaRPr lang="en-US" dirty="0"/>
          </a:p>
        </p:txBody>
      </p:sp>
    </p:spTree>
    <p:extLst>
      <p:ext uri="{BB962C8B-B14F-4D97-AF65-F5344CB8AC3E}">
        <p14:creationId xmlns:p14="http://schemas.microsoft.com/office/powerpoint/2010/main" val="4094020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33333"/>
                </a:solidFill>
                <a:latin typeface="Roboto"/>
              </a:rPr>
              <a:t>This new business model is open, available on-demand, on a per-use basis, and adaptable to demand variabilities.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E346C12A-DBC0-DD4C-A5E5-8AED9302E042}" type="slidenum">
              <a:rPr lang="en-US" smtClean="0"/>
              <a:t>26</a:t>
            </a:fld>
            <a:endParaRPr lang="en-US"/>
          </a:p>
        </p:txBody>
      </p:sp>
    </p:spTree>
    <p:extLst>
      <p:ext uri="{BB962C8B-B14F-4D97-AF65-F5344CB8AC3E}">
        <p14:creationId xmlns:p14="http://schemas.microsoft.com/office/powerpoint/2010/main" val="15504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The cost calculation excel file is attached. </a:t>
            </a:r>
          </a:p>
          <a:p>
            <a:pPr rtl="0"/>
            <a:r>
              <a:rPr lang="en-US" sz="1200" b="0" i="0" u="none" strike="noStrike" kern="1200" baseline="0" dirty="0" smtClean="0">
                <a:solidFill>
                  <a:schemeClr val="tx1"/>
                </a:solidFill>
                <a:latin typeface="+mn-lt"/>
                <a:ea typeface="+mn-ea"/>
                <a:cs typeface="+mn-cs"/>
              </a:rPr>
              <a:t>We consider following cost items during our calculations and also </a:t>
            </a:r>
          </a:p>
          <a:p>
            <a:pPr rtl="0"/>
            <a:r>
              <a:rPr lang="en-US" sz="1200" b="0" i="0" u="none" strike="noStrike" kern="1200" baseline="0" dirty="0" smtClean="0">
                <a:solidFill>
                  <a:schemeClr val="tx1"/>
                </a:solidFill>
                <a:latin typeface="+mn-lt"/>
                <a:ea typeface="+mn-ea"/>
                <a:cs typeface="+mn-cs"/>
              </a:rPr>
              <a:t>the inventory turns have a significant impact on per pallet calculations.</a:t>
            </a:r>
          </a:p>
          <a:p>
            <a:pPr rtl="0"/>
            <a:endParaRPr lang="en-US" sz="1200" b="0" i="0" u="none" strike="noStrike" kern="1200" baseline="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Self-distribution:</a:t>
            </a:r>
          </a:p>
          <a:p>
            <a:pPr rtl="0"/>
            <a:r>
              <a:rPr lang="en-US" sz="1200" b="0" i="0" u="none" strike="noStrike" kern="1200" baseline="0" dirty="0" smtClean="0">
                <a:solidFill>
                  <a:schemeClr val="tx1"/>
                </a:solidFill>
                <a:latin typeface="+mn-lt"/>
                <a:ea typeface="+mn-ea"/>
                <a:cs typeface="+mn-cs"/>
              </a:rPr>
              <a:t>Initial Costs: Land cost, building cost, salvage price, net present value, equipment (racks, trucks, WMS), upfront costs (agent, broker </a:t>
            </a:r>
            <a:r>
              <a:rPr lang="en-US" sz="1200" b="0" i="0" u="none" strike="noStrike" kern="1200" baseline="0" dirty="0" err="1" smtClean="0">
                <a:solidFill>
                  <a:schemeClr val="tx1"/>
                </a:solidFill>
                <a:latin typeface="+mn-lt"/>
                <a:ea typeface="+mn-ea"/>
                <a:cs typeface="+mn-cs"/>
              </a:rPr>
              <a:t>etc</a:t>
            </a:r>
            <a:r>
              <a:rPr lang="en-US" sz="1200" b="0" i="0" u="none" strike="noStrike" kern="1200" baseline="0" dirty="0" smtClean="0">
                <a:solidFill>
                  <a:schemeClr val="tx1"/>
                </a:solidFill>
                <a:latin typeface="+mn-lt"/>
                <a:ea typeface="+mn-ea"/>
                <a:cs typeface="+mn-cs"/>
              </a:rPr>
              <a:t>), </a:t>
            </a:r>
          </a:p>
          <a:p>
            <a:pPr rtl="0"/>
            <a:r>
              <a:rPr lang="en-US" sz="1200" b="0" i="0" u="none" strike="noStrike" kern="1200" baseline="0" dirty="0" smtClean="0">
                <a:solidFill>
                  <a:schemeClr val="tx1"/>
                </a:solidFill>
                <a:latin typeface="+mn-lt"/>
                <a:ea typeface="+mn-ea"/>
                <a:cs typeface="+mn-cs"/>
              </a:rPr>
              <a:t>Operational Costs: monthly recurring costs (labor, management, overhead),</a:t>
            </a:r>
          </a:p>
          <a:p>
            <a:pPr rtl="0"/>
            <a:endParaRPr lang="en-US" sz="1200" b="0" i="0" u="none" strike="noStrike" kern="1200" baseline="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3PL/Lease:</a:t>
            </a:r>
          </a:p>
          <a:p>
            <a:pPr rtl="0"/>
            <a:r>
              <a:rPr lang="en-US" sz="1200" b="0" i="0" u="none" strike="noStrike" kern="1200" baseline="0" dirty="0" smtClean="0">
                <a:solidFill>
                  <a:schemeClr val="tx1"/>
                </a:solidFill>
                <a:latin typeface="+mn-lt"/>
                <a:ea typeface="+mn-ea"/>
                <a:cs typeface="+mn-cs"/>
              </a:rPr>
              <a:t>Initial costs: Contract, account setup</a:t>
            </a:r>
          </a:p>
          <a:p>
            <a:pPr rtl="0"/>
            <a:r>
              <a:rPr lang="en-US" sz="1200" b="0" i="0" u="none" strike="noStrike" kern="1200" baseline="0" dirty="0" smtClean="0">
                <a:solidFill>
                  <a:schemeClr val="tx1"/>
                </a:solidFill>
                <a:latin typeface="+mn-lt"/>
                <a:ea typeface="+mn-ea"/>
                <a:cs typeface="+mn-cs"/>
              </a:rPr>
              <a:t>Operational Costs: An average price per pallet used to calculate fixed monthly payments</a:t>
            </a:r>
          </a:p>
          <a:p>
            <a:pPr rtl="0"/>
            <a:r>
              <a:rPr lang="en-US" sz="1200" b="0" i="0" u="none" strike="noStrike" kern="1200" baseline="0" dirty="0" smtClean="0">
                <a:solidFill>
                  <a:schemeClr val="tx1"/>
                </a:solidFill>
                <a:latin typeface="+mn-lt"/>
                <a:ea typeface="+mn-ea"/>
                <a:cs typeface="+mn-cs"/>
              </a:rPr>
              <a:t>Handling costs:  Variable cost per pallet</a:t>
            </a:r>
          </a:p>
          <a:p>
            <a:pPr rtl="0"/>
            <a:endParaRPr lang="en-US" sz="1200" b="0" i="0" u="none" strike="noStrike" kern="1200" baseline="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On-demand:</a:t>
            </a:r>
          </a:p>
          <a:p>
            <a:pPr rtl="0"/>
            <a:r>
              <a:rPr lang="en-US" sz="1200" b="0" i="0" u="none" strike="noStrike" kern="1200" baseline="0" dirty="0" smtClean="0">
                <a:solidFill>
                  <a:schemeClr val="tx1"/>
                </a:solidFill>
                <a:latin typeface="+mn-lt"/>
                <a:ea typeface="+mn-ea"/>
                <a:cs typeface="+mn-cs"/>
              </a:rPr>
              <a:t>Holding: per pallet per month</a:t>
            </a:r>
          </a:p>
          <a:p>
            <a:pPr rtl="0"/>
            <a:r>
              <a:rPr lang="en-US" sz="1200" b="0" i="0" u="none" strike="noStrike" kern="1200" baseline="0" dirty="0" smtClean="0">
                <a:solidFill>
                  <a:schemeClr val="tx1"/>
                </a:solidFill>
                <a:latin typeface="+mn-lt"/>
                <a:ea typeface="+mn-ea"/>
                <a:cs typeface="+mn-cs"/>
              </a:rPr>
              <a:t>Handling: per pallet</a:t>
            </a:r>
          </a:p>
          <a:p>
            <a:endParaRPr lang="en-US" dirty="0"/>
          </a:p>
        </p:txBody>
      </p:sp>
      <p:sp>
        <p:nvSpPr>
          <p:cNvPr id="4" name="Slide Number Placeholder 3"/>
          <p:cNvSpPr>
            <a:spLocks noGrp="1"/>
          </p:cNvSpPr>
          <p:nvPr>
            <p:ph type="sldNum" sz="quarter" idx="10"/>
          </p:nvPr>
        </p:nvSpPr>
        <p:spPr/>
        <p:txBody>
          <a:bodyPr/>
          <a:lstStyle/>
          <a:p>
            <a:fld id="{E346C12A-DBC0-DD4C-A5E5-8AED9302E042}" type="slidenum">
              <a:rPr lang="en-US" smtClean="0"/>
              <a:t>27</a:t>
            </a:fld>
            <a:endParaRPr lang="en-US"/>
          </a:p>
        </p:txBody>
      </p:sp>
    </p:spTree>
    <p:extLst>
      <p:ext uri="{BB962C8B-B14F-4D97-AF65-F5344CB8AC3E}">
        <p14:creationId xmlns:p14="http://schemas.microsoft.com/office/powerpoint/2010/main" val="2078040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Simple math: more product closer to end consumers = faster + cheaper delivery.</a:t>
            </a:r>
          </a:p>
          <a:p>
            <a:endParaRPr lang="en-US" dirty="0"/>
          </a:p>
        </p:txBody>
      </p:sp>
      <p:sp>
        <p:nvSpPr>
          <p:cNvPr id="4" name="Slide Number Placeholder 3"/>
          <p:cNvSpPr>
            <a:spLocks noGrp="1"/>
          </p:cNvSpPr>
          <p:nvPr>
            <p:ph type="sldNum" sz="quarter" idx="10"/>
          </p:nvPr>
        </p:nvSpPr>
        <p:spPr/>
        <p:txBody>
          <a:bodyPr/>
          <a:lstStyle/>
          <a:p>
            <a:fld id="{33CBF79D-3094-496E-8299-9CA145AC694A}" type="slidenum">
              <a:rPr lang="en-US" smtClean="0"/>
              <a:t>29</a:t>
            </a:fld>
            <a:endParaRPr lang="en-US"/>
          </a:p>
        </p:txBody>
      </p:sp>
    </p:spTree>
    <p:extLst>
      <p:ext uri="{BB962C8B-B14F-4D97-AF65-F5344CB8AC3E}">
        <p14:creationId xmlns:p14="http://schemas.microsoft.com/office/powerpoint/2010/main" val="695763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 Time Periods</a:t>
            </a:r>
            <a:r>
              <a:rPr lang="en-US" baseline="0" dirty="0" smtClean="0"/>
              <a:t> and changing locations, types and allocations.  </a:t>
            </a:r>
            <a:endParaRPr lang="en-US" dirty="0"/>
          </a:p>
        </p:txBody>
      </p:sp>
      <p:sp>
        <p:nvSpPr>
          <p:cNvPr id="4" name="Slide Number Placeholder 3"/>
          <p:cNvSpPr>
            <a:spLocks noGrp="1"/>
          </p:cNvSpPr>
          <p:nvPr>
            <p:ph type="sldNum" sz="quarter" idx="10"/>
          </p:nvPr>
        </p:nvSpPr>
        <p:spPr/>
        <p:txBody>
          <a:bodyPr/>
          <a:lstStyle/>
          <a:p>
            <a:fld id="{E346C12A-DBC0-DD4C-A5E5-8AED9302E042}" type="slidenum">
              <a:rPr lang="en-US" smtClean="0"/>
              <a:t>30</a:t>
            </a:fld>
            <a:endParaRPr lang="en-US"/>
          </a:p>
        </p:txBody>
      </p:sp>
    </p:spTree>
    <p:extLst>
      <p:ext uri="{BB962C8B-B14F-4D97-AF65-F5344CB8AC3E}">
        <p14:creationId xmlns:p14="http://schemas.microsoft.com/office/powerpoint/2010/main" val="2004901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anose="02020603050405020304" pitchFamily="18" charset="0"/>
                <a:ea typeface="+mn-ea"/>
                <a:cs typeface="+mn-cs"/>
              </a:rPr>
              <a:t>Finally, we compare the facility cost differences between with and without on-demand options in </a:t>
            </a:r>
            <a:r>
              <a:rPr lang="en-US" sz="1200" b="1" kern="1200" dirty="0" smtClean="0">
                <a:solidFill>
                  <a:schemeClr val="tx1"/>
                </a:solidFill>
                <a:effectLst/>
                <a:latin typeface="Times New Roman" panose="02020603050405020304" pitchFamily="18" charset="0"/>
                <a:ea typeface="+mn-ea"/>
                <a:cs typeface="+mn-cs"/>
              </a:rPr>
              <a:t>Table 18.</a:t>
            </a:r>
            <a:r>
              <a:rPr lang="en-US" sz="1200" kern="1200" dirty="0" smtClean="0">
                <a:solidFill>
                  <a:schemeClr val="tx1"/>
                </a:solidFill>
                <a:effectLst/>
                <a:latin typeface="Times New Roman" panose="02020603050405020304" pitchFamily="18" charset="0"/>
                <a:ea typeface="+mn-ea"/>
                <a:cs typeface="+mn-cs"/>
              </a:rPr>
              <a:t> When comparing solutions between the model with the on-demand option and the without, we also identified that the aggregate national solution did not change as much as these regional ones. There exists a comparing to the overall national solution. In some other regions the on-demand option is never used or used for a small amount of the total demand.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anose="02020603050405020304" pitchFamily="18" charset="0"/>
                <a:ea typeface="+mn-ea"/>
                <a:cs typeface="+mn-cs"/>
              </a:rPr>
              <a:t>Additionally, when we compare the total distribution costs (~objective function value), the total improvement for region-2 could only be calculated as 1,5%, because of the ~20M$ transportation costs. </a:t>
            </a:r>
          </a:p>
          <a:p>
            <a:endParaRPr lang="en-US" sz="1200" kern="1200" dirty="0" smtClean="0">
              <a:solidFill>
                <a:schemeClr val="tx1"/>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3CBF79D-3094-496E-8299-9CA145AC694A}" type="slidenum">
              <a:rPr lang="en-US" smtClean="0"/>
              <a:t>31</a:t>
            </a:fld>
            <a:endParaRPr lang="en-US"/>
          </a:p>
        </p:txBody>
      </p:sp>
    </p:spTree>
    <p:extLst>
      <p:ext uri="{BB962C8B-B14F-4D97-AF65-F5344CB8AC3E}">
        <p14:creationId xmlns:p14="http://schemas.microsoft.com/office/powerpoint/2010/main" val="2998954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B53EA5-ECB4-4AFD-9E5E-22FB624C9298}" type="slidenum">
              <a:rPr lang="en-US" altLang="en-US" smtClean="0"/>
              <a:pPr/>
              <a:t>32</a:t>
            </a:fld>
            <a:endParaRPr lang="en-US" altLang="en-US"/>
          </a:p>
        </p:txBody>
      </p:sp>
    </p:spTree>
    <p:extLst>
      <p:ext uri="{BB962C8B-B14F-4D97-AF65-F5344CB8AC3E}">
        <p14:creationId xmlns:p14="http://schemas.microsoft.com/office/powerpoint/2010/main" val="3617185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65" charset="0"/>
                <a:ea typeface="Arial Unicode MS" pitchFamily="-65" charset="0"/>
                <a:cs typeface="Arial Unicode MS" pitchFamily="-65" charset="0"/>
              </a:rPr>
              <a:t>This brings me to my second key takeaway, which is that we need to rethink distribution and logistics design.   </a:t>
            </a:r>
          </a:p>
          <a:p>
            <a:r>
              <a:rPr lang="en-US" dirty="0">
                <a:latin typeface="Arial" pitchFamily="-65" charset="0"/>
                <a:ea typeface="Arial Unicode MS" pitchFamily="-65" charset="0"/>
                <a:cs typeface="Arial Unicode MS" pitchFamily="-65" charset="0"/>
              </a:rPr>
              <a:t>To close the gap between current operations and customer expectations, we need to think differently.  </a:t>
            </a:r>
            <a:r>
              <a:rPr lang="en-US" dirty="0" smtClean="0">
                <a:latin typeface="Arial" pitchFamily="-65" charset="0"/>
                <a:ea typeface="Arial Unicode MS" pitchFamily="-65" charset="0"/>
                <a:cs typeface="Arial Unicode MS" pitchFamily="-65" charset="0"/>
              </a:rPr>
              <a:t>This is the focus of my research.  </a:t>
            </a:r>
            <a:endParaRPr lang="en-US" dirty="0">
              <a:latin typeface="Arial" pitchFamily="-65" charset="0"/>
              <a:ea typeface="Arial Unicode MS" pitchFamily="-65" charset="0"/>
              <a:cs typeface="Arial Unicode MS" pitchFamily="-65" charset="0"/>
            </a:endParaRPr>
          </a:p>
          <a:p>
            <a:endParaRPr lang="en-US" dirty="0">
              <a:latin typeface="Arial" pitchFamily="-65" charset="0"/>
              <a:ea typeface="Arial Unicode MS" pitchFamily="-65" charset="0"/>
              <a:cs typeface="Arial Unicode MS" pitchFamily="-65" charset="0"/>
            </a:endParaRPr>
          </a:p>
          <a:p>
            <a:r>
              <a:rPr lang="en-US" dirty="0">
                <a:latin typeface="Arial" pitchFamily="-65" charset="0"/>
                <a:ea typeface="Arial Unicode MS" pitchFamily="-65" charset="0"/>
                <a:cs typeface="Arial Unicode MS" pitchFamily="-65" charset="0"/>
              </a:rPr>
              <a:t>Extra:</a:t>
            </a:r>
          </a:p>
          <a:p>
            <a:r>
              <a:rPr lang="en-US" dirty="0">
                <a:latin typeface="Arial" pitchFamily="-65" charset="0"/>
                <a:ea typeface="Arial Unicode MS" pitchFamily="-65" charset="0"/>
                <a:cs typeface="Arial Unicode MS" pitchFamily="-65" charset="0"/>
              </a:rPr>
              <a:t>my research does this by harnessing data and combines this data with new models to drive agile and dynamic decision making.  </a:t>
            </a:r>
          </a:p>
          <a:p>
            <a:pPr lvl="0"/>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34</a:t>
            </a:fld>
            <a:endParaRPr lang="en-US" dirty="0"/>
          </a:p>
        </p:txBody>
      </p:sp>
    </p:spTree>
    <p:extLst>
      <p:ext uri="{BB962C8B-B14F-4D97-AF65-F5344CB8AC3E}">
        <p14:creationId xmlns:p14="http://schemas.microsoft.com/office/powerpoint/2010/main" val="98696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Well show of hands, how many of you have purchased something online in the last week?  What types of things did you buy? Maybe some of you purchased a new book, others shampoo for your child, and maybe even others got their prescription drugs delivered to their homes rather than traveling to a pharmacy.  </a:t>
            </a:r>
          </a:p>
          <a:p>
            <a:r>
              <a:rPr lang="en-US" dirty="0"/>
              <a:t>How long were you willing to wait to receive your order?  I bet you wanted your items quickly. Were you willing to wait a week? Or less?  Maybe only a couple days. Anyone demand one-hour delivery?   </a:t>
            </a:r>
          </a:p>
          <a:p>
            <a:r>
              <a:rPr lang="en-US" dirty="0"/>
              <a:t>When you placed your order, I bet you did not order a pallet worth of things.  Instead, you likely requested a single unit.</a:t>
            </a:r>
          </a:p>
          <a:p>
            <a:r>
              <a:rPr lang="en-US" dirty="0"/>
              <a:t>Where did you get your products delivered?  to your house?  So that means the number of demand points to fulfill all the requests is equal to the number of chairs in this room.  </a:t>
            </a:r>
          </a:p>
          <a:p>
            <a:r>
              <a:rPr lang="en-US" dirty="0"/>
              <a:t>Finally, how much were you willing to pay for delivery?  Recent surveys have shown, not much.  </a:t>
            </a:r>
          </a:p>
          <a:p>
            <a:r>
              <a:rPr lang="en-US" dirty="0"/>
              <a:t>Therefore, you have contributed to a fundamental change in how supply chains need to respond to fulfill customer requests.  </a:t>
            </a:r>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4</a:t>
            </a:fld>
            <a:endParaRPr lang="en-US" dirty="0"/>
          </a:p>
        </p:txBody>
      </p:sp>
    </p:spTree>
    <p:extLst>
      <p:ext uri="{BB962C8B-B14F-4D97-AF65-F5344CB8AC3E}">
        <p14:creationId xmlns:p14="http://schemas.microsoft.com/office/powerpoint/2010/main" val="2623810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35</a:t>
            </a:fld>
            <a:endParaRPr lang="en-US"/>
          </a:p>
        </p:txBody>
      </p:sp>
    </p:spTree>
    <p:extLst>
      <p:ext uri="{BB962C8B-B14F-4D97-AF65-F5344CB8AC3E}">
        <p14:creationId xmlns:p14="http://schemas.microsoft.com/office/powerpoint/2010/main" val="1914464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research is interested in this question, and we believe the answer is yes, but it requires companies to think differently and embrace supply-side innovation different than what’s worked in the past.  Supply and capacity resources must not be static, but instead need to be dynamic, modular, elastic, and scalable.  How do you do this?  Well you embrace systems that are collaborative, open, and accessed on-demand.  </a:t>
            </a:r>
          </a:p>
          <a:p>
            <a:endParaRPr lang="en-US" dirty="0">
              <a:latin typeface="Arial" pitchFamily="-65" charset="0"/>
              <a:ea typeface="Arial Unicode MS" pitchFamily="-65" charset="0"/>
              <a:cs typeface="Arial Unicode MS" pitchFamily="-65" charset="0"/>
            </a:endParaRPr>
          </a:p>
          <a:p>
            <a:endParaRPr lang="en-US" dirty="0">
              <a:latin typeface="Arial" pitchFamily="-65" charset="0"/>
              <a:ea typeface="Arial Unicode MS" pitchFamily="-65" charset="0"/>
              <a:cs typeface="Arial Unicode MS" pitchFamily="-65" charset="0"/>
            </a:endParaRPr>
          </a:p>
          <a:p>
            <a:r>
              <a:rPr lang="en-US" dirty="0">
                <a:latin typeface="Arial" pitchFamily="-65" charset="0"/>
                <a:ea typeface="Arial Unicode MS" pitchFamily="-65" charset="0"/>
                <a:cs typeface="Arial Unicode MS" pitchFamily="-65" charset="0"/>
              </a:rPr>
              <a:t>This brings me to my third key takeaway, which is that by embracing supply-side innovation, companies can compete in today’s marketplace.  </a:t>
            </a:r>
          </a:p>
          <a:p>
            <a:endParaRPr lang="en-US" dirty="0">
              <a:latin typeface="Arial" pitchFamily="-65" charset="0"/>
              <a:ea typeface="Arial Unicode MS" pitchFamily="-65" charset="0"/>
              <a:cs typeface="Arial Unicode MS" pitchFamily="-65" charset="0"/>
            </a:endParaRPr>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36</a:t>
            </a:fld>
            <a:endParaRPr lang="en-US" dirty="0"/>
          </a:p>
        </p:txBody>
      </p:sp>
    </p:spTree>
    <p:extLst>
      <p:ext uri="{BB962C8B-B14F-4D97-AF65-F5344CB8AC3E}">
        <p14:creationId xmlns:p14="http://schemas.microsoft.com/office/powerpoint/2010/main" val="1102495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8734">
              <a:defRPr/>
            </a:pPr>
            <a:r>
              <a:rPr lang="en-US" baseline="0" dirty="0" smtClean="0"/>
              <a:t>These are all examples which provide a company with Agility – which refers to a supply chain’s ability to be flexible and quickly respond to changing needs.  An agile supply chain is a data-driven supply chain, that uses real-time data and updated information to make and update operational decisions.  </a:t>
            </a:r>
          </a:p>
          <a:p>
            <a:endParaRPr lang="en-US" dirty="0" smtClean="0"/>
          </a:p>
          <a:p>
            <a:pPr defTabSz="478734">
              <a:defRPr/>
            </a:pPr>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37</a:t>
            </a:fld>
            <a:endParaRPr lang="en-US"/>
          </a:p>
        </p:txBody>
      </p:sp>
    </p:spTree>
    <p:extLst>
      <p:ext uri="{BB962C8B-B14F-4D97-AF65-F5344CB8AC3E}">
        <p14:creationId xmlns:p14="http://schemas.microsoft.com/office/powerpoint/2010/main" val="573308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65" charset="0"/>
                <a:ea typeface="Arial Unicode MS" pitchFamily="-65" charset="0"/>
                <a:cs typeface="Arial Unicode MS" pitchFamily="-65" charset="0"/>
              </a:rPr>
              <a:t>Harnessing data and creating models to drive agile decision making is exciting, but also challenging. </a:t>
            </a:r>
          </a:p>
          <a:p>
            <a:r>
              <a:rPr lang="en-US" dirty="0">
                <a:latin typeface="Arial" pitchFamily="-65" charset="0"/>
                <a:ea typeface="Arial Unicode MS" pitchFamily="-65" charset="0"/>
                <a:cs typeface="Arial Unicode MS" pitchFamily="-65" charset="0"/>
              </a:rPr>
              <a:t>Why?  Well, first the data is messy.  More formally, it’s distributed, coming from many external sources, with mixed provenance, and heterogeneous fields and meanings.  It is also being collected at different scales and units.  For example, some of the data could come from sensors on a customer, other data is based on aggregate population statistics, while other data is found in unstructured notes on social media.  </a:t>
            </a:r>
          </a:p>
          <a:p>
            <a:r>
              <a:rPr lang="en-US" dirty="0">
                <a:latin typeface="Arial" pitchFamily="-65" charset="0"/>
                <a:ea typeface="Arial Unicode MS" pitchFamily="-65" charset="0"/>
                <a:cs typeface="Arial Unicode MS" pitchFamily="-65" charset="0"/>
              </a:rPr>
              <a:t>The date is also massive, meaning there’s more data than a human can effectively process.  </a:t>
            </a:r>
          </a:p>
          <a:p>
            <a:r>
              <a:rPr lang="en-US" dirty="0">
                <a:latin typeface="Arial" pitchFamily="-65" charset="0"/>
                <a:ea typeface="Arial Unicode MS" pitchFamily="-65" charset="0"/>
                <a:cs typeface="Arial Unicode MS" pitchFamily="-65" charset="0"/>
              </a:rPr>
              <a:t>But at the same time, it’s sparse, meaning while we often times have tons of data, we don’t have all the data we want; thus, we need to learn and predict and estimate.  </a:t>
            </a:r>
          </a:p>
          <a:p>
            <a:r>
              <a:rPr lang="en-US" dirty="0">
                <a:latin typeface="Arial" pitchFamily="-65" charset="0"/>
                <a:ea typeface="Arial Unicode MS" pitchFamily="-65" charset="0"/>
                <a:cs typeface="Arial Unicode MS" pitchFamily="-65" charset="0"/>
              </a:rPr>
              <a:t>Also, it’s uncertain, the data doesn’t tell us everything; we don’t have perfect models to infer cause and effect. </a:t>
            </a:r>
          </a:p>
          <a:p>
            <a:r>
              <a:rPr lang="en-US" dirty="0">
                <a:latin typeface="Arial" pitchFamily="-65" charset="0"/>
                <a:ea typeface="Arial Unicode MS" pitchFamily="-65" charset="0"/>
                <a:cs typeface="Arial Unicode MS" pitchFamily="-65" charset="0"/>
              </a:rPr>
              <a:t>And, in my opinion, data is only half the story.    </a:t>
            </a:r>
          </a:p>
          <a:p>
            <a:r>
              <a:rPr lang="en-US" dirty="0">
                <a:latin typeface="Arial" pitchFamily="-65" charset="0"/>
                <a:ea typeface="Arial Unicode MS" pitchFamily="-65" charset="0"/>
                <a:cs typeface="Arial Unicode MS" pitchFamily="-65" charset="0"/>
              </a:rPr>
              <a:t>For supply chain challenges, as well as many complex engineering and societal systems, data is not enough.  We need to combine the data with new models able to capture context in the form of causal relationships and to enforce constraints.  Combined together, we can start to prioritize decisions when there’s conflicting objectives, limited resources, and combinatorically many options.  Once we understand the trade-offs, then I believe we can start making decisions.  </a:t>
            </a:r>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38</a:t>
            </a:fld>
            <a:endParaRPr lang="en-US" dirty="0"/>
          </a:p>
        </p:txBody>
      </p:sp>
    </p:spTree>
    <p:extLst>
      <p:ext uri="{BB962C8B-B14F-4D97-AF65-F5344CB8AC3E}">
        <p14:creationId xmlns:p14="http://schemas.microsoft.com/office/powerpoint/2010/main" val="1366817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Recap, First, it’s an extremely disruptive time to be in supply chains. We are at an inflection point; old thinking is out, new thinking is needed.  Second, we need to rethinking distribution and logistics design to move supply chains from fixed, monolithic resources, to dynamic and agile ones.  And third, innovation abounds on both the supply and demand side of the equation.</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3B3FD5-48EC-4D5D-A637-C28CD6371893}" type="slidenum">
              <a:rPr lang="en-US" smtClean="0"/>
              <a:t>39</a:t>
            </a:fld>
            <a:endParaRPr lang="en-US"/>
          </a:p>
        </p:txBody>
      </p:sp>
    </p:spTree>
    <p:extLst>
      <p:ext uri="{BB962C8B-B14F-4D97-AF65-F5344CB8AC3E}">
        <p14:creationId xmlns:p14="http://schemas.microsoft.com/office/powerpoint/2010/main" val="88418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112" indent="-109112" defTabSz="436450">
              <a:spcBef>
                <a:spcPts val="955"/>
              </a:spcBef>
              <a:defRPr/>
            </a:pPr>
            <a:r>
              <a:rPr lang="en-US" dirty="0"/>
              <a:t>Today’s customers – you and I – are demanding changes.  We expect a wide variety of requests, to be fulfilled quickly, with little warning, in small units, to many dispersed locations at low costs. </a:t>
            </a:r>
          </a:p>
          <a:p>
            <a:pPr lvl="0"/>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5</a:t>
            </a:fld>
            <a:endParaRPr lang="en-US" dirty="0"/>
          </a:p>
        </p:txBody>
      </p:sp>
    </p:spTree>
    <p:extLst>
      <p:ext uri="{BB962C8B-B14F-4D97-AF65-F5344CB8AC3E}">
        <p14:creationId xmlns:p14="http://schemas.microsoft.com/office/powerpoint/2010/main" val="291895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fundamentally different than yesterday’s demand, which aggregated at fixed (store) locations. </a:t>
            </a:r>
          </a:p>
          <a:p>
            <a:r>
              <a:rPr lang="en-US" dirty="0"/>
              <a:t>Existing distribution solutions, which are often static, lack unit-level visibility, and have long decision lead times, are too rigid for today’s customers. This has left a gap between what today’s customers demand and what companies can deliver. Put another way, today’s supply Chains are optimized for yesterday’s customers. </a:t>
            </a:r>
          </a:p>
          <a:p>
            <a:pPr defTabSz="922788">
              <a:defRPr/>
            </a:pPr>
            <a:endParaRPr lang="en-US" dirty="0"/>
          </a:p>
        </p:txBody>
      </p:sp>
      <p:sp>
        <p:nvSpPr>
          <p:cNvPr id="4" name="Slide Number Placeholder 3"/>
          <p:cNvSpPr>
            <a:spLocks noGrp="1"/>
          </p:cNvSpPr>
          <p:nvPr>
            <p:ph type="sldNum" sz="quarter" idx="10"/>
          </p:nvPr>
        </p:nvSpPr>
        <p:spPr/>
        <p:txBody>
          <a:bodyPr/>
          <a:lstStyle/>
          <a:p>
            <a:fld id="{8E3B3FD5-48EC-4D5D-A637-C28CD6371893}" type="slidenum">
              <a:rPr lang="en-US" smtClean="0"/>
              <a:t>6</a:t>
            </a:fld>
            <a:endParaRPr lang="en-US"/>
          </a:p>
        </p:txBody>
      </p:sp>
    </p:spTree>
    <p:extLst>
      <p:ext uri="{BB962C8B-B14F-4D97-AF65-F5344CB8AC3E}">
        <p14:creationId xmlns:p14="http://schemas.microsoft.com/office/powerpoint/2010/main" val="391780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maybe, just retail</a:t>
            </a:r>
            <a:r>
              <a:rPr lang="en-US" baseline="0" dirty="0" smtClean="0"/>
              <a:t> as we know it is dead; but that doesn’t mean distribution is.  </a:t>
            </a:r>
          </a:p>
          <a:p>
            <a:endParaRPr lang="en-US" baseline="0" dirty="0" smtClean="0"/>
          </a:p>
          <a:p>
            <a:r>
              <a:rPr lang="en-US" baseline="0" dirty="0" smtClean="0"/>
              <a:t>Unfortunately not. </a:t>
            </a:r>
          </a:p>
          <a:p>
            <a:endParaRPr lang="en-US" baseline="0" dirty="0" smtClean="0"/>
          </a:p>
          <a:p>
            <a:r>
              <a:rPr lang="en-US" dirty="0" smtClean="0"/>
              <a:t>Then tie to distribution; JDA citation;</a:t>
            </a:r>
            <a:r>
              <a:rPr lang="en-US" baseline="0" dirty="0" smtClean="0"/>
              <a:t> </a:t>
            </a:r>
          </a:p>
          <a:p>
            <a:endParaRPr lang="en-US" dirty="0" smtClean="0"/>
          </a:p>
          <a:p>
            <a:r>
              <a:rPr lang="en-US" dirty="0"/>
              <a:t>IBM’s IBV study of 15 000 Generation Z shoppers, which represent $44-billion in estimated buying power</a:t>
            </a:r>
          </a:p>
          <a:p>
            <a:r>
              <a:rPr lang="en-US" dirty="0"/>
              <a:t>A mere 17% can provide more than in stock/out of stock information.</a:t>
            </a:r>
          </a:p>
          <a:p>
            <a:r>
              <a:rPr lang="en-US" dirty="0" smtClean="0"/>
              <a:t>https://it-online.co.za/2017/01/16/retailers-battle-to-meet-consumer-needs/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8E3B3FD5-48EC-4D5D-A637-C28CD6371893}" type="slidenum">
              <a:rPr lang="en-US" smtClean="0"/>
              <a:t>7</a:t>
            </a:fld>
            <a:endParaRPr lang="en-US"/>
          </a:p>
        </p:txBody>
      </p:sp>
    </p:spTree>
    <p:extLst>
      <p:ext uri="{BB962C8B-B14F-4D97-AF65-F5344CB8AC3E}">
        <p14:creationId xmlns:p14="http://schemas.microsoft.com/office/powerpoint/2010/main" val="127616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hypothesis is supported by a number of recent surveys.  Two worthy of pointing out is a JDA</a:t>
            </a:r>
            <a:r>
              <a:rPr lang="en-US" baseline="0" dirty="0" smtClean="0"/>
              <a:t> survey that found only 10% of global brick and mortar retailers are profitably fulfilling e-commerce orders. Another study found that businesses globally are struggling to delivery on the expectations of consumers.  </a:t>
            </a:r>
          </a:p>
          <a:p>
            <a:endParaRPr lang="en-US" baseline="0" dirty="0" smtClean="0"/>
          </a:p>
          <a:p>
            <a:r>
              <a:rPr lang="en-US" baseline="0" dirty="0" smtClean="0"/>
              <a:t>Why?  Well I believe if we look at what worked well in the past, distribution and logistics success as built on efficiencies through economies of scale, but this relied on the advantage of knowing where your demand occurred; which was at a store location; these were known, fixed, and allowed for aggregation of demand.   This structure no longer exists.  </a:t>
            </a:r>
          </a:p>
          <a:p>
            <a:endParaRPr lang="en-US" baseline="0" dirty="0" smtClean="0"/>
          </a:p>
          <a:p>
            <a:endParaRPr lang="en-US" baseline="0" dirty="0" smtClean="0"/>
          </a:p>
          <a:p>
            <a:endParaRPr lang="en-US" baseline="0" dirty="0" smtClean="0"/>
          </a:p>
          <a:p>
            <a:r>
              <a:rPr lang="en-US" dirty="0" smtClean="0"/>
              <a:t>So maybe, just retail</a:t>
            </a:r>
            <a:r>
              <a:rPr lang="en-US" baseline="0" dirty="0" smtClean="0"/>
              <a:t> as we know it is dead; but that doesn’t mean distribution is.  </a:t>
            </a:r>
          </a:p>
          <a:p>
            <a:endParaRPr lang="en-US" baseline="0" dirty="0" smtClean="0"/>
          </a:p>
          <a:p>
            <a:r>
              <a:rPr lang="en-US" baseline="0" dirty="0" smtClean="0"/>
              <a:t>Unfortunately not. </a:t>
            </a:r>
          </a:p>
          <a:p>
            <a:endParaRPr lang="en-US" baseline="0" dirty="0" smtClean="0"/>
          </a:p>
          <a:p>
            <a:r>
              <a:rPr lang="en-US" dirty="0" smtClean="0"/>
              <a:t>Then tie to distribution; JDA citation;</a:t>
            </a:r>
            <a:r>
              <a:rPr lang="en-US" baseline="0" dirty="0" smtClean="0"/>
              <a:t> </a:t>
            </a:r>
          </a:p>
          <a:p>
            <a:endParaRPr lang="en-US" dirty="0" smtClean="0"/>
          </a:p>
          <a:p>
            <a:r>
              <a:rPr lang="en-US" sz="1300" dirty="0"/>
              <a:t>IBM’s IBV study of 15 000 Generation Z shoppers, which represent $44-billion in estimated buying power</a:t>
            </a:r>
          </a:p>
          <a:p>
            <a:r>
              <a:rPr lang="en-US" sz="1300" dirty="0"/>
              <a:t>A mere 17% can provide more than in stock/out of stock information.</a:t>
            </a:r>
          </a:p>
          <a:p>
            <a:r>
              <a:rPr lang="en-US" dirty="0" smtClean="0"/>
              <a:t>https://it-online.co.za/2017/01/16/retailers-battle-to-meet-consumer-needs/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8E3B3FD5-48EC-4D5D-A637-C28CD6371893}" type="slidenum">
              <a:rPr lang="en-US" smtClean="0"/>
              <a:t>8</a:t>
            </a:fld>
            <a:endParaRPr lang="en-US"/>
          </a:p>
        </p:txBody>
      </p:sp>
    </p:spTree>
    <p:extLst>
      <p:ext uri="{BB962C8B-B14F-4D97-AF65-F5344CB8AC3E}">
        <p14:creationId xmlns:p14="http://schemas.microsoft.com/office/powerpoint/2010/main" val="133728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65" charset="0"/>
                <a:ea typeface="Arial Unicode MS" pitchFamily="-65" charset="0"/>
                <a:cs typeface="Arial Unicode MS" pitchFamily="-65" charset="0"/>
              </a:rPr>
              <a:t>This brings me to my second key takeaway, which is that we need to rethink distribution and logistics design.   </a:t>
            </a:r>
          </a:p>
          <a:p>
            <a:r>
              <a:rPr lang="en-US" dirty="0">
                <a:latin typeface="Arial" pitchFamily="-65" charset="0"/>
                <a:ea typeface="Arial Unicode MS" pitchFamily="-65" charset="0"/>
                <a:cs typeface="Arial Unicode MS" pitchFamily="-65" charset="0"/>
              </a:rPr>
              <a:t>To close the gap between current operations and customer expectations, we need to think differently.  </a:t>
            </a:r>
            <a:r>
              <a:rPr lang="en-US" dirty="0" smtClean="0">
                <a:latin typeface="Arial" pitchFamily="-65" charset="0"/>
                <a:ea typeface="Arial Unicode MS" pitchFamily="-65" charset="0"/>
                <a:cs typeface="Arial Unicode MS" pitchFamily="-65" charset="0"/>
              </a:rPr>
              <a:t>This is the focus of my research.  </a:t>
            </a:r>
            <a:endParaRPr lang="en-US" dirty="0">
              <a:latin typeface="Arial" pitchFamily="-65" charset="0"/>
              <a:ea typeface="Arial Unicode MS" pitchFamily="-65" charset="0"/>
              <a:cs typeface="Arial Unicode MS" pitchFamily="-65" charset="0"/>
            </a:endParaRPr>
          </a:p>
          <a:p>
            <a:endParaRPr lang="en-US" dirty="0">
              <a:latin typeface="Arial" pitchFamily="-65" charset="0"/>
              <a:ea typeface="Arial Unicode MS" pitchFamily="-65" charset="0"/>
              <a:cs typeface="Arial Unicode MS" pitchFamily="-65" charset="0"/>
            </a:endParaRPr>
          </a:p>
          <a:p>
            <a:r>
              <a:rPr lang="en-US" dirty="0">
                <a:latin typeface="Arial" pitchFamily="-65" charset="0"/>
                <a:ea typeface="Arial Unicode MS" pitchFamily="-65" charset="0"/>
                <a:cs typeface="Arial Unicode MS" pitchFamily="-65" charset="0"/>
              </a:rPr>
              <a:t>Extra:</a:t>
            </a:r>
          </a:p>
          <a:p>
            <a:r>
              <a:rPr lang="en-US" dirty="0">
                <a:latin typeface="Arial" pitchFamily="-65" charset="0"/>
                <a:ea typeface="Arial Unicode MS" pitchFamily="-65" charset="0"/>
                <a:cs typeface="Arial Unicode MS" pitchFamily="-65" charset="0"/>
              </a:rPr>
              <a:t>my research does this by harnessing data and combines this data with new models to drive agile and dynamic decision making.  </a:t>
            </a:r>
          </a:p>
          <a:p>
            <a:pPr lvl="0"/>
            <a:endParaRPr lang="en-US" dirty="0"/>
          </a:p>
        </p:txBody>
      </p:sp>
      <p:sp>
        <p:nvSpPr>
          <p:cNvPr id="4" name="Header Placeholder 3"/>
          <p:cNvSpPr>
            <a:spLocks noGrp="1"/>
          </p:cNvSpPr>
          <p:nvPr>
            <p:ph type="hdr" sz="quarter" idx="10"/>
          </p:nvPr>
        </p:nvSpPr>
        <p:spPr/>
        <p:txBody>
          <a:bodyPr/>
          <a:lstStyle/>
          <a:p>
            <a:r>
              <a:rPr lang="en-US" smtClean="0"/>
              <a:t>ASM 2011</a:t>
            </a:r>
            <a:endParaRPr lang="en-US" dirty="0"/>
          </a:p>
        </p:txBody>
      </p:sp>
      <p:sp>
        <p:nvSpPr>
          <p:cNvPr id="5" name="Date Placeholder 4"/>
          <p:cNvSpPr>
            <a:spLocks noGrp="1"/>
          </p:cNvSpPr>
          <p:nvPr>
            <p:ph type="dt" idx="11"/>
          </p:nvPr>
        </p:nvSpPr>
        <p:spPr/>
        <p:txBody>
          <a:bodyPr/>
          <a:lstStyle/>
          <a:p>
            <a:fld id="{DC58D987-5313-C346-88C2-8880848D1C94}" type="datetime8">
              <a:rPr lang="en-US" smtClean="0"/>
              <a:pPr/>
              <a:t>19-05-09 23:10</a:t>
            </a:fld>
            <a:endParaRPr lang="en-US" dirty="0"/>
          </a:p>
        </p:txBody>
      </p:sp>
      <p:sp>
        <p:nvSpPr>
          <p:cNvPr id="6" name="Footer Placeholder 5"/>
          <p:cNvSpPr>
            <a:spLocks noGrp="1"/>
          </p:cNvSpPr>
          <p:nvPr>
            <p:ph type="ftr" sz="quarter" idx="12"/>
          </p:nvPr>
        </p:nvSpPr>
        <p:spPr/>
        <p:txBody>
          <a:bodyPr/>
          <a:lstStyle/>
          <a:p>
            <a:r>
              <a:rPr lang="en-US" smtClean="0"/>
              <a:t>4x3_ASM_2011_Weldon_Close_04-28-11_v14.pptx</a:t>
            </a:r>
            <a:endParaRPr lang="en-US" dirty="0"/>
          </a:p>
        </p:txBody>
      </p:sp>
      <p:sp>
        <p:nvSpPr>
          <p:cNvPr id="7" name="Slide Number Placeholder 6"/>
          <p:cNvSpPr>
            <a:spLocks noGrp="1"/>
          </p:cNvSpPr>
          <p:nvPr>
            <p:ph type="sldNum" sz="quarter" idx="13"/>
          </p:nvPr>
        </p:nvSpPr>
        <p:spPr/>
        <p:txBody>
          <a:bodyPr/>
          <a:lstStyle/>
          <a:p>
            <a:fld id="{B976D8D5-0ECD-3A4D-8E63-E16D685F0695}" type="slidenum">
              <a:rPr lang="en-US" smtClean="0"/>
              <a:pPr/>
              <a:t>9</a:t>
            </a:fld>
            <a:endParaRPr lang="en-US" dirty="0"/>
          </a:p>
        </p:txBody>
      </p:sp>
    </p:spTree>
    <p:extLst>
      <p:ext uri="{BB962C8B-B14F-4D97-AF65-F5344CB8AC3E}">
        <p14:creationId xmlns:p14="http://schemas.microsoft.com/office/powerpoint/2010/main" val="2125937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ＭＳ Ｐゴシック" pitchFamily="34" charset="-128"/>
              </a:defRPr>
            </a:lvl1pPr>
            <a:lvl2pPr marL="776185" indent="-297510" eaLnBrk="0" hangingPunct="0">
              <a:spcBef>
                <a:spcPct val="30000"/>
              </a:spcBef>
              <a:defRPr sz="1300">
                <a:solidFill>
                  <a:schemeClr val="tx1"/>
                </a:solidFill>
                <a:latin typeface="Calibri" pitchFamily="34" charset="0"/>
                <a:ea typeface="ＭＳ Ｐゴシック" pitchFamily="34" charset="-128"/>
              </a:defRPr>
            </a:lvl2pPr>
            <a:lvl3pPr marL="1195026" indent="-237676" eaLnBrk="0" hangingPunct="0">
              <a:spcBef>
                <a:spcPct val="30000"/>
              </a:spcBef>
              <a:defRPr sz="1300">
                <a:solidFill>
                  <a:schemeClr val="tx1"/>
                </a:solidFill>
                <a:latin typeface="Calibri" pitchFamily="34" charset="0"/>
                <a:ea typeface="ＭＳ Ｐゴシック" pitchFamily="34" charset="-128"/>
              </a:defRPr>
            </a:lvl3pPr>
            <a:lvl4pPr marL="1673700" indent="-237676" eaLnBrk="0" hangingPunct="0">
              <a:spcBef>
                <a:spcPct val="30000"/>
              </a:spcBef>
              <a:defRPr sz="1300">
                <a:solidFill>
                  <a:schemeClr val="tx1"/>
                </a:solidFill>
                <a:latin typeface="Calibri" pitchFamily="34" charset="0"/>
                <a:ea typeface="ＭＳ Ｐゴシック" pitchFamily="34" charset="-128"/>
              </a:defRPr>
            </a:lvl4pPr>
            <a:lvl5pPr marL="2152375" indent="-237676" eaLnBrk="0" hangingPunct="0">
              <a:spcBef>
                <a:spcPct val="30000"/>
              </a:spcBef>
              <a:defRPr sz="1300">
                <a:solidFill>
                  <a:schemeClr val="tx1"/>
                </a:solidFill>
                <a:latin typeface="Calibri" pitchFamily="34" charset="0"/>
                <a:ea typeface="ＭＳ Ｐゴシック" pitchFamily="34" charset="-128"/>
              </a:defRPr>
            </a:lvl5pPr>
            <a:lvl6pPr marL="2631049" indent="-237676" defTabSz="478674"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3109724" indent="-237676" defTabSz="478674"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588398" indent="-237676" defTabSz="478674"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4067073" indent="-237676" defTabSz="478674"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eaLnBrk="1" hangingPunct="1">
              <a:spcBef>
                <a:spcPct val="0"/>
              </a:spcBef>
            </a:pPr>
            <a:fld id="{8E13C949-453D-4C9C-8FDE-65448C0072E8}" type="slidenum">
              <a:rPr lang="en-US" altLang="en-US" smtClean="0"/>
              <a:pPr eaLnBrk="1" hangingPunct="1">
                <a:spcBef>
                  <a:spcPct val="0"/>
                </a:spcBef>
              </a:pPr>
              <a:t>10</a:t>
            </a:fld>
            <a:endParaRPr lang="en-US" altLang="en-US" smtClean="0"/>
          </a:p>
        </p:txBody>
      </p:sp>
    </p:spTree>
    <p:extLst>
      <p:ext uri="{BB962C8B-B14F-4D97-AF65-F5344CB8AC3E}">
        <p14:creationId xmlns:p14="http://schemas.microsoft.com/office/powerpoint/2010/main" val="270347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010235-6DAC-42DE-9B1B-887E1D55E263}" type="datetimeFigureOut">
              <a:rPr lang="en-US" smtClean="0"/>
              <a:t>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426519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010235-6DAC-42DE-9B1B-887E1D55E263}" type="datetimeFigureOut">
              <a:rPr lang="en-US" smtClean="0"/>
              <a:t>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405850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010235-6DAC-42DE-9B1B-887E1D55E263}" type="datetimeFigureOut">
              <a:rPr lang="en-US" smtClean="0"/>
              <a:t>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2942852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black">
          <a:xfrm>
            <a:off x="0" y="3162651"/>
            <a:ext cx="9144000" cy="3709608"/>
          </a:xfrm>
          <a:prstGeom prst="rect">
            <a:avLst/>
          </a:prstGeom>
          <a:solidFill>
            <a:srgbClr val="D600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bwMode="white">
          <a:xfrm>
            <a:off x="216321" y="3809972"/>
            <a:ext cx="8315851" cy="724065"/>
          </a:xfrm>
          <a:prstGeom prst="rect">
            <a:avLst/>
          </a:prstGeom>
          <a:ln>
            <a:noFill/>
          </a:ln>
        </p:spPr>
        <p:txBody>
          <a:bodyPr/>
          <a:lstStyle>
            <a:lvl1pPr algn="l">
              <a:defRPr sz="4800" b="1" spc="0" baseline="0">
                <a:solidFill>
                  <a:srgbClr val="FFFFFF"/>
                </a:solidFill>
                <a:effectLst/>
                <a:latin typeface="Arial"/>
                <a:cs typeface="Arial"/>
              </a:defRPr>
            </a:lvl1pPr>
          </a:lstStyle>
          <a:p>
            <a:r>
              <a:rPr lang="en-US" dirty="0" smtClean="0"/>
              <a:t>Presentation Title Slide </a:t>
            </a:r>
            <a:br>
              <a:rPr lang="en-US" dirty="0" smtClean="0"/>
            </a:br>
            <a:r>
              <a:rPr lang="en-US" dirty="0" smtClean="0"/>
              <a:t>Two Line Max</a:t>
            </a:r>
            <a:endParaRPr lang="en-US" dirty="0"/>
          </a:p>
        </p:txBody>
      </p:sp>
      <p:sp>
        <p:nvSpPr>
          <p:cNvPr id="10" name="Subtitle 2"/>
          <p:cNvSpPr>
            <a:spLocks noGrp="1"/>
          </p:cNvSpPr>
          <p:nvPr>
            <p:ph type="subTitle" idx="1" hasCustomPrompt="1"/>
          </p:nvPr>
        </p:nvSpPr>
        <p:spPr bwMode="white">
          <a:xfrm>
            <a:off x="241488" y="5558392"/>
            <a:ext cx="8315851" cy="609435"/>
          </a:xfrm>
          <a:prstGeom prst="rect">
            <a:avLst/>
          </a:prstGeom>
          <a:ln>
            <a:noFill/>
          </a:ln>
        </p:spPr>
        <p:txBody>
          <a:bodyPr/>
          <a:lstStyle>
            <a:lvl1pPr marL="0" indent="0" algn="l">
              <a:buNone/>
              <a:defRPr sz="1400" kern="500" spc="240" baseline="0">
                <a:solidFill>
                  <a:srgbClr val="FFFFFF"/>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DEPARTMENT OR SUBTITLE     |    XX/XX/XX</a:t>
            </a:r>
            <a:endParaRPr lang="en-US" dirty="0"/>
          </a:p>
        </p:txBody>
      </p:sp>
      <p:pic>
        <p:nvPicPr>
          <p:cNvPr id="1026" name="Picture 2" descr="C:\Users\gardel2\Desktop\Brand Approval Reference\Rensselaer Logo Layered Files\RF0010-01 Rensselaer Large Logo\CMYK\PNGs\RF0010-01 Rensselaer Large Logo-with Tagline CMYK-TwoColo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black">
          <a:xfrm>
            <a:off x="350837" y="779321"/>
            <a:ext cx="3650712" cy="8859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userDrawn="1"/>
        </p:nvCxnSpPr>
        <p:spPr>
          <a:xfrm>
            <a:off x="3175" y="3111225"/>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92551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Bullets">
    <p:spTree>
      <p:nvGrpSpPr>
        <p:cNvPr id="1" name=""/>
        <p:cNvGrpSpPr/>
        <p:nvPr/>
      </p:nvGrpSpPr>
      <p:grpSpPr>
        <a:xfrm>
          <a:off x="0" y="0"/>
          <a:ext cx="0" cy="0"/>
          <a:chOff x="0" y="0"/>
          <a:chExt cx="0" cy="0"/>
        </a:xfrm>
      </p:grpSpPr>
      <p:sp>
        <p:nvSpPr>
          <p:cNvPr id="15" name="Rectangle 14"/>
          <p:cNvSpPr/>
          <p:nvPr userDrawn="1"/>
        </p:nvSpPr>
        <p:spPr bwMode="black">
          <a:xfrm>
            <a:off x="-1" y="6313488"/>
            <a:ext cx="9144001" cy="566006"/>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ate Placeholder 3"/>
          <p:cNvSpPr txBox="1">
            <a:spLocks/>
          </p:cNvSpPr>
          <p:nvPr userDrawn="1"/>
        </p:nvSpPr>
        <p:spPr bwMode="white">
          <a:xfrm>
            <a:off x="6756400" y="6610453"/>
            <a:ext cx="2133600" cy="124236"/>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18" name="Slide Number Placeholder 5"/>
          <p:cNvSpPr txBox="1">
            <a:spLocks/>
          </p:cNvSpPr>
          <p:nvPr userDrawn="1"/>
        </p:nvSpPr>
        <p:spPr bwMode="white">
          <a:xfrm>
            <a:off x="6756400" y="6390540"/>
            <a:ext cx="2133600" cy="124237"/>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9" name="Picture 2" descr="C:\Users\gardel2\Desktop\Brand Approval Reference\RF0010 Rensselaer Logos\RF0010-02 Rensselaer Small Logo\RGB\PNGs\RF0010-02 RPI Small Logo RGB-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0675" y="6442953"/>
            <a:ext cx="1641475" cy="30707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0" y="795863"/>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1" name="Text Placeholder 8"/>
          <p:cNvSpPr>
            <a:spLocks noGrp="1"/>
          </p:cNvSpPr>
          <p:nvPr>
            <p:ph type="body" sz="quarter" idx="16" hasCustomPrompt="1"/>
          </p:nvPr>
        </p:nvSpPr>
        <p:spPr>
          <a:xfrm>
            <a:off x="224416" y="167593"/>
            <a:ext cx="8665584" cy="525718"/>
          </a:xfrm>
          <a:prstGeom prst="rect">
            <a:avLst/>
          </a:prstGeom>
        </p:spPr>
        <p:txBody>
          <a:bodyPr vert="horz"/>
          <a:lstStyle>
            <a:lvl1pPr marL="0" indent="0">
              <a:spcAft>
                <a:spcPts val="1800"/>
              </a:spcAft>
              <a:buFontTx/>
              <a:buNone/>
              <a:defRPr sz="2400" b="1" spc="100" baseline="0">
                <a:solidFill>
                  <a:schemeClr val="bg1">
                    <a:lumMod val="50000"/>
                  </a:schemeClr>
                </a:solidFill>
              </a:defRPr>
            </a:lvl1pPr>
            <a:lvl2pPr marL="169863" indent="-169863">
              <a:spcBef>
                <a:spcPts val="2000"/>
              </a:spcBef>
              <a:buClr>
                <a:srgbClr val="DB091C"/>
              </a:buClr>
              <a:buFont typeface="Wingdings" panose="05000000000000000000" pitchFamily="2" charset="2"/>
              <a:buChar char="§"/>
              <a:defRPr sz="1800" baseline="0">
                <a:solidFill>
                  <a:srgbClr val="5F6062"/>
                </a:solidFill>
              </a:defRPr>
            </a:lvl2pPr>
            <a:lvl3pPr marL="398463" indent="-171450">
              <a:spcBef>
                <a:spcPts val="600"/>
              </a:spcBef>
              <a:buClr>
                <a:srgbClr val="DB091C"/>
              </a:buClr>
              <a:buFont typeface="Arial" panose="020B0604020202020204" pitchFamily="34" charset="0"/>
              <a:buChar char="−"/>
              <a:defRPr sz="1400" baseline="0">
                <a:solidFill>
                  <a:srgbClr val="5F6062"/>
                </a:solidFill>
              </a:defRPr>
            </a:lvl3pPr>
            <a:lvl4pPr>
              <a:defRPr>
                <a:solidFill>
                  <a:srgbClr val="424242"/>
                </a:solidFill>
              </a:defRPr>
            </a:lvl4pPr>
            <a:lvl5pPr>
              <a:defRPr>
                <a:solidFill>
                  <a:srgbClr val="424242"/>
                </a:solidFill>
              </a:defRPr>
            </a:lvl5pPr>
          </a:lstStyle>
          <a:p>
            <a:pPr lvl="0"/>
            <a:r>
              <a:rPr lang="en-US" dirty="0" smtClean="0"/>
              <a:t>LEVEL 1 – ARIAL 18 PT – LIGHT GRAY (158/162/162)</a:t>
            </a:r>
          </a:p>
        </p:txBody>
      </p:sp>
      <p:sp>
        <p:nvSpPr>
          <p:cNvPr id="12" name="Rectangle 11"/>
          <p:cNvSpPr/>
          <p:nvPr userDrawn="1"/>
        </p:nvSpPr>
        <p:spPr>
          <a:xfrm>
            <a:off x="3665088" y="6534634"/>
            <a:ext cx="1299266" cy="307777"/>
          </a:xfrm>
          <a:prstGeom prst="rect">
            <a:avLst/>
          </a:prstGeom>
        </p:spPr>
        <p:txBody>
          <a:bodyPr wrap="none">
            <a:spAutoFit/>
          </a:bodyPr>
          <a:lstStyle/>
          <a:p>
            <a:pPr algn="ctr"/>
            <a:r>
              <a:rPr lang="en-US" sz="1400" b="0" dirty="0" smtClean="0">
                <a:solidFill>
                  <a:schemeClr val="bg1"/>
                </a:solidFill>
              </a:rPr>
              <a:t>Jennifer Pazour</a:t>
            </a:r>
            <a:endParaRPr lang="en-US" sz="1400" b="0" dirty="0">
              <a:solidFill>
                <a:schemeClr val="bg1"/>
              </a:solidFill>
            </a:endParaRPr>
          </a:p>
        </p:txBody>
      </p:sp>
    </p:spTree>
    <p:extLst>
      <p:ext uri="{BB962C8B-B14F-4D97-AF65-F5344CB8AC3E}">
        <p14:creationId xmlns:p14="http://schemas.microsoft.com/office/powerpoint/2010/main" val="3935281516"/>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w/Bullets">
    <p:spTree>
      <p:nvGrpSpPr>
        <p:cNvPr id="1" name=""/>
        <p:cNvGrpSpPr/>
        <p:nvPr/>
      </p:nvGrpSpPr>
      <p:grpSpPr>
        <a:xfrm>
          <a:off x="0" y="0"/>
          <a:ext cx="0" cy="0"/>
          <a:chOff x="0" y="0"/>
          <a:chExt cx="0" cy="0"/>
        </a:xfrm>
      </p:grpSpPr>
      <p:cxnSp>
        <p:nvCxnSpPr>
          <p:cNvPr id="10" name="Straight Connector 9"/>
          <p:cNvCxnSpPr/>
          <p:nvPr userDrawn="1"/>
        </p:nvCxnSpPr>
        <p:spPr>
          <a:xfrm>
            <a:off x="0" y="795863"/>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1" name="Text Placeholder 8"/>
          <p:cNvSpPr>
            <a:spLocks noGrp="1"/>
          </p:cNvSpPr>
          <p:nvPr>
            <p:ph type="body" sz="quarter" idx="16" hasCustomPrompt="1"/>
          </p:nvPr>
        </p:nvSpPr>
        <p:spPr>
          <a:xfrm>
            <a:off x="224416" y="167593"/>
            <a:ext cx="8665584" cy="525718"/>
          </a:xfrm>
          <a:prstGeom prst="rect">
            <a:avLst/>
          </a:prstGeom>
        </p:spPr>
        <p:txBody>
          <a:bodyPr vert="horz"/>
          <a:lstStyle>
            <a:lvl1pPr marL="0" indent="0">
              <a:spcAft>
                <a:spcPts val="1800"/>
              </a:spcAft>
              <a:buFontTx/>
              <a:buNone/>
              <a:defRPr sz="2400" b="1" spc="100" baseline="0">
                <a:solidFill>
                  <a:schemeClr val="bg1">
                    <a:lumMod val="50000"/>
                  </a:schemeClr>
                </a:solidFill>
              </a:defRPr>
            </a:lvl1pPr>
            <a:lvl2pPr marL="169863" indent="-169863">
              <a:spcBef>
                <a:spcPts val="2000"/>
              </a:spcBef>
              <a:buClr>
                <a:srgbClr val="DB091C"/>
              </a:buClr>
              <a:buFont typeface="Wingdings" panose="05000000000000000000" pitchFamily="2" charset="2"/>
              <a:buChar char="§"/>
              <a:defRPr sz="1800" baseline="0">
                <a:solidFill>
                  <a:srgbClr val="5F6062"/>
                </a:solidFill>
              </a:defRPr>
            </a:lvl2pPr>
            <a:lvl3pPr marL="398463" indent="-171450">
              <a:spcBef>
                <a:spcPts val="600"/>
              </a:spcBef>
              <a:buClr>
                <a:srgbClr val="DB091C"/>
              </a:buClr>
              <a:buFont typeface="Arial" panose="020B0604020202020204" pitchFamily="34" charset="0"/>
              <a:buChar char="−"/>
              <a:defRPr sz="1400" baseline="0">
                <a:solidFill>
                  <a:srgbClr val="5F6062"/>
                </a:solidFill>
              </a:defRPr>
            </a:lvl3pPr>
            <a:lvl4pPr>
              <a:defRPr>
                <a:solidFill>
                  <a:srgbClr val="424242"/>
                </a:solidFill>
              </a:defRPr>
            </a:lvl4pPr>
            <a:lvl5pPr>
              <a:defRPr>
                <a:solidFill>
                  <a:srgbClr val="424242"/>
                </a:solidFill>
              </a:defRPr>
            </a:lvl5pPr>
          </a:lstStyle>
          <a:p>
            <a:pPr lvl="0"/>
            <a:r>
              <a:rPr lang="en-US" dirty="0" smtClean="0"/>
              <a:t>LEVEL 1 – ARIAL 18 PT – LIGHT GRAY (158/162/162)</a:t>
            </a:r>
          </a:p>
        </p:txBody>
      </p:sp>
    </p:spTree>
    <p:extLst>
      <p:ext uri="{BB962C8B-B14F-4D97-AF65-F5344CB8AC3E}">
        <p14:creationId xmlns:p14="http://schemas.microsoft.com/office/powerpoint/2010/main" val="2007316491"/>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w/Bullets">
    <p:spTree>
      <p:nvGrpSpPr>
        <p:cNvPr id="1" name=""/>
        <p:cNvGrpSpPr/>
        <p:nvPr/>
      </p:nvGrpSpPr>
      <p:grpSpPr>
        <a:xfrm>
          <a:off x="0" y="0"/>
          <a:ext cx="0" cy="0"/>
          <a:chOff x="0" y="0"/>
          <a:chExt cx="0" cy="0"/>
        </a:xfrm>
      </p:grpSpPr>
      <p:sp>
        <p:nvSpPr>
          <p:cNvPr id="15" name="Rectangle 14"/>
          <p:cNvSpPr/>
          <p:nvPr userDrawn="1"/>
        </p:nvSpPr>
        <p:spPr bwMode="black">
          <a:xfrm>
            <a:off x="-1" y="6313488"/>
            <a:ext cx="9144001" cy="566006"/>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5"/>
          <p:cNvSpPr txBox="1">
            <a:spLocks/>
          </p:cNvSpPr>
          <p:nvPr userDrawn="1"/>
        </p:nvSpPr>
        <p:spPr bwMode="white">
          <a:xfrm>
            <a:off x="6756400" y="6390540"/>
            <a:ext cx="2133600" cy="124237"/>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9" name="Picture 2" descr="C:\Users\gardel2\Desktop\Brand Approval Reference\RF0010 Rensselaer Logos\RF0010-02 Rensselaer Small Logo\RGB\PNGs\RF0010-02 RPI Small Logo RGB-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0675" y="6442953"/>
            <a:ext cx="1641475" cy="30707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0" y="795863"/>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1" name="Text Placeholder 8"/>
          <p:cNvSpPr>
            <a:spLocks noGrp="1"/>
          </p:cNvSpPr>
          <p:nvPr>
            <p:ph type="body" sz="quarter" idx="16" hasCustomPrompt="1"/>
          </p:nvPr>
        </p:nvSpPr>
        <p:spPr>
          <a:xfrm>
            <a:off x="224416" y="167593"/>
            <a:ext cx="8665584" cy="525718"/>
          </a:xfrm>
          <a:prstGeom prst="rect">
            <a:avLst/>
          </a:prstGeom>
        </p:spPr>
        <p:txBody>
          <a:bodyPr vert="horz"/>
          <a:lstStyle>
            <a:lvl1pPr marL="0" indent="0">
              <a:spcAft>
                <a:spcPts val="1800"/>
              </a:spcAft>
              <a:buFontTx/>
              <a:buNone/>
              <a:defRPr sz="2400" b="1" spc="100" baseline="0">
                <a:solidFill>
                  <a:schemeClr val="bg1">
                    <a:lumMod val="50000"/>
                  </a:schemeClr>
                </a:solidFill>
              </a:defRPr>
            </a:lvl1pPr>
            <a:lvl2pPr marL="169863" indent="-169863">
              <a:spcBef>
                <a:spcPts val="2000"/>
              </a:spcBef>
              <a:buClr>
                <a:srgbClr val="DB091C"/>
              </a:buClr>
              <a:buFont typeface="Wingdings" panose="05000000000000000000" pitchFamily="2" charset="2"/>
              <a:buChar char="§"/>
              <a:defRPr sz="1800" baseline="0">
                <a:solidFill>
                  <a:srgbClr val="5F6062"/>
                </a:solidFill>
              </a:defRPr>
            </a:lvl2pPr>
            <a:lvl3pPr marL="398463" indent="-171450">
              <a:spcBef>
                <a:spcPts val="600"/>
              </a:spcBef>
              <a:buClr>
                <a:srgbClr val="DB091C"/>
              </a:buClr>
              <a:buFont typeface="Arial" panose="020B0604020202020204" pitchFamily="34" charset="0"/>
              <a:buChar char="−"/>
              <a:defRPr sz="1400" baseline="0">
                <a:solidFill>
                  <a:srgbClr val="5F6062"/>
                </a:solidFill>
              </a:defRPr>
            </a:lvl3pPr>
            <a:lvl4pPr>
              <a:defRPr>
                <a:solidFill>
                  <a:srgbClr val="424242"/>
                </a:solidFill>
              </a:defRPr>
            </a:lvl4pPr>
            <a:lvl5pPr>
              <a:defRPr>
                <a:solidFill>
                  <a:srgbClr val="424242"/>
                </a:solidFill>
              </a:defRPr>
            </a:lvl5pPr>
          </a:lstStyle>
          <a:p>
            <a:pPr lvl="0"/>
            <a:r>
              <a:rPr lang="en-US" dirty="0" smtClean="0"/>
              <a:t>LEVEL 1 – ARIAL 18 PT – LIGHT GRAY (158/162/162)</a:t>
            </a:r>
          </a:p>
        </p:txBody>
      </p:sp>
      <p:sp>
        <p:nvSpPr>
          <p:cNvPr id="13" name="Rectangle 12"/>
          <p:cNvSpPr/>
          <p:nvPr userDrawn="1"/>
        </p:nvSpPr>
        <p:spPr>
          <a:xfrm>
            <a:off x="3922366" y="6534634"/>
            <a:ext cx="1299266" cy="307777"/>
          </a:xfrm>
          <a:prstGeom prst="rect">
            <a:avLst/>
          </a:prstGeom>
        </p:spPr>
        <p:txBody>
          <a:bodyPr wrap="none">
            <a:spAutoFit/>
          </a:bodyPr>
          <a:lstStyle/>
          <a:p>
            <a:pPr algn="ctr"/>
            <a:r>
              <a:rPr lang="en-US" sz="1400" b="0" dirty="0" smtClean="0">
                <a:solidFill>
                  <a:schemeClr val="bg1"/>
                </a:solidFill>
              </a:rPr>
              <a:t>Jennifer Pazour</a:t>
            </a:r>
            <a:endParaRPr lang="en-US" sz="1400" b="0" dirty="0">
              <a:solidFill>
                <a:schemeClr val="bg1"/>
              </a:solidFill>
            </a:endParaRPr>
          </a:p>
        </p:txBody>
      </p:sp>
      <p:sp>
        <p:nvSpPr>
          <p:cNvPr id="4" name="Text Placeholder 3"/>
          <p:cNvSpPr>
            <a:spLocks noGrp="1"/>
          </p:cNvSpPr>
          <p:nvPr>
            <p:ph type="body" sz="quarter" idx="17"/>
          </p:nvPr>
        </p:nvSpPr>
        <p:spPr>
          <a:xfrm>
            <a:off x="223837" y="906463"/>
            <a:ext cx="8666163" cy="5272087"/>
          </a:xfrm>
        </p:spPr>
        <p:txBody>
          <a:bodyPr/>
          <a:lstStyle>
            <a:lvl1pPr>
              <a:defRPr sz="2400"/>
            </a:lvl1pPr>
            <a:lvl2pPr>
              <a:defRPr sz="2000"/>
            </a:lvl2pPr>
            <a:lvl3pPr>
              <a:defRPr sz="1800"/>
            </a:lvl3pPr>
            <a:lvl4pPr>
              <a:defRPr sz="1600"/>
            </a:lvl4pPr>
            <a:lvl5pPr>
              <a:defRPr sz="16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6143760"/>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1" name="Rectangle 10"/>
          <p:cNvSpPr/>
          <p:nvPr userDrawn="1"/>
        </p:nvSpPr>
        <p:spPr bwMode="black">
          <a:xfrm>
            <a:off x="-1" y="6313488"/>
            <a:ext cx="9144001" cy="566006"/>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bwMode="white">
          <a:xfrm>
            <a:off x="6756400" y="6390540"/>
            <a:ext cx="2133600" cy="124237"/>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9" name="Picture 2" descr="C:\Users\gardel2\Desktop\Brand Approval Reference\RF0010 Rensselaer Logos\RF0010-02 Rensselaer Small Logo\RGB\PNGs\RF0010-02 RPI Small Logo RGB-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0675" y="6442953"/>
            <a:ext cx="1641475" cy="3070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922366" y="6534634"/>
            <a:ext cx="1299266" cy="307777"/>
          </a:xfrm>
          <a:prstGeom prst="rect">
            <a:avLst/>
          </a:prstGeom>
        </p:spPr>
        <p:txBody>
          <a:bodyPr wrap="none">
            <a:spAutoFit/>
          </a:bodyPr>
          <a:lstStyle/>
          <a:p>
            <a:pPr algn="ctr"/>
            <a:r>
              <a:rPr lang="en-US" sz="1400" b="0" dirty="0" smtClean="0">
                <a:solidFill>
                  <a:schemeClr val="bg1"/>
                </a:solidFill>
              </a:rPr>
              <a:t>Jennifer Pazour</a:t>
            </a:r>
            <a:endParaRPr lang="en-US" sz="1400" b="0" dirty="0">
              <a:solidFill>
                <a:schemeClr val="bg1"/>
              </a:solidFill>
            </a:endParaRPr>
          </a:p>
        </p:txBody>
      </p:sp>
    </p:spTree>
    <p:extLst>
      <p:ext uri="{BB962C8B-B14F-4D97-AF65-F5344CB8AC3E}">
        <p14:creationId xmlns:p14="http://schemas.microsoft.com/office/powerpoint/2010/main" val="289472304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hoto">
    <p:spTree>
      <p:nvGrpSpPr>
        <p:cNvPr id="1" name=""/>
        <p:cNvGrpSpPr/>
        <p:nvPr/>
      </p:nvGrpSpPr>
      <p:grpSpPr>
        <a:xfrm>
          <a:off x="0" y="0"/>
          <a:ext cx="0" cy="0"/>
          <a:chOff x="0" y="0"/>
          <a:chExt cx="0" cy="0"/>
        </a:xfrm>
      </p:grpSpPr>
      <p:sp>
        <p:nvSpPr>
          <p:cNvPr id="6" name="Rectangle 5"/>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2" name="Date Placeholder 1"/>
          <p:cNvSpPr>
            <a:spLocks noGrp="1"/>
          </p:cNvSpPr>
          <p:nvPr>
            <p:ph type="dt" sz="half" idx="10"/>
          </p:nvPr>
        </p:nvSpPr>
        <p:spPr>
          <a:xfrm>
            <a:off x="209550" y="6502400"/>
            <a:ext cx="2133600" cy="365125"/>
          </a:xfrm>
          <a:prstGeom prst="rect">
            <a:avLst/>
          </a:prstGeom>
        </p:spPr>
        <p:txBody>
          <a:bodyPr/>
          <a:lstStyle/>
          <a:p>
            <a:fld id="{850F3187-3C2F-8240-912E-2612161FF6E9}" type="datetime1">
              <a:rPr lang="en-US" smtClean="0"/>
              <a:t>19-05-09</a:t>
            </a:fld>
            <a:endParaRPr lang="en-US"/>
          </a:p>
        </p:txBody>
      </p:sp>
      <p:sp>
        <p:nvSpPr>
          <p:cNvPr id="3" name="Footer Placeholder 2"/>
          <p:cNvSpPr>
            <a:spLocks noGrp="1"/>
          </p:cNvSpPr>
          <p:nvPr>
            <p:ph type="ftr" sz="quarter" idx="11"/>
          </p:nvPr>
        </p:nvSpPr>
        <p:spPr/>
        <p:txBody>
          <a:bodyPr/>
          <a:lstStyle/>
          <a:p>
            <a:r>
              <a:rPr lang="en-US" smtClean="0"/>
              <a:t>2015 PowerPoint Template Guidelines</a:t>
            </a:r>
            <a:endParaRPr lang="en-US"/>
          </a:p>
        </p:txBody>
      </p:sp>
      <p:sp>
        <p:nvSpPr>
          <p:cNvPr id="4" name="Slide Number Placeholder 3"/>
          <p:cNvSpPr>
            <a:spLocks noGrp="1"/>
          </p:cNvSpPr>
          <p:nvPr>
            <p:ph type="sldNum" sz="quarter" idx="12"/>
          </p:nvPr>
        </p:nvSpPr>
        <p:spPr/>
        <p:txBody>
          <a:bodyPr/>
          <a:lstStyle/>
          <a:p>
            <a:fld id="{801E97CA-584F-0B4A-A607-67E463C0B8E0}" type="slidenum">
              <a:rPr lang="en-US" smtClean="0"/>
              <a:t>‹#›</a:t>
            </a:fld>
            <a:endParaRPr lang="en-US"/>
          </a:p>
        </p:txBody>
      </p:sp>
      <p:sp>
        <p:nvSpPr>
          <p:cNvPr id="13" name="Picture Placeholder 12"/>
          <p:cNvSpPr>
            <a:spLocks noGrp="1"/>
          </p:cNvSpPr>
          <p:nvPr>
            <p:ph type="pic" sz="quarter" idx="13"/>
          </p:nvPr>
        </p:nvSpPr>
        <p:spPr>
          <a:xfrm>
            <a:off x="0" y="622300"/>
            <a:ext cx="9144000" cy="5854700"/>
          </a:xfrm>
          <a:prstGeom prst="rect">
            <a:avLst/>
          </a:prstGeom>
        </p:spPr>
        <p:txBody>
          <a:bodyPr vert="horz"/>
          <a:lstStyle/>
          <a:p>
            <a:endParaRPr lang="en-US" dirty="0"/>
          </a:p>
        </p:txBody>
      </p:sp>
    </p:spTree>
    <p:extLst>
      <p:ext uri="{BB962C8B-B14F-4D97-AF65-F5344CB8AC3E}">
        <p14:creationId xmlns:p14="http://schemas.microsoft.com/office/powerpoint/2010/main" val="73392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quote or statement red">
    <p:bg>
      <p:bgPr>
        <a:solidFill>
          <a:srgbClr val="D5273B"/>
        </a:solidFill>
        <a:effectLst/>
      </p:bgPr>
    </p:bg>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454025" y="1897945"/>
            <a:ext cx="8235950" cy="1709870"/>
          </a:xfrm>
          <a:prstGeom prst="rect">
            <a:avLst/>
          </a:prstGeom>
        </p:spPr>
        <p:txBody>
          <a:bodyPr anchor="ctr"/>
          <a:lstStyle>
            <a:lvl1pPr>
              <a:lnSpc>
                <a:spcPts val="5000"/>
              </a:lnSpc>
              <a:defRPr sz="5000" baseline="0">
                <a:solidFill>
                  <a:schemeClr val="bg1"/>
                </a:solidFill>
              </a:defRPr>
            </a:lvl1pPr>
          </a:lstStyle>
          <a:p>
            <a:r>
              <a:rPr lang="en-US" dirty="0"/>
              <a:t>“Click to edit quote </a:t>
            </a:r>
            <a:br>
              <a:rPr lang="en-US" dirty="0"/>
            </a:br>
            <a:r>
              <a:rPr lang="en-US" dirty="0"/>
              <a:t>or statement.”</a:t>
            </a:r>
          </a:p>
        </p:txBody>
      </p:sp>
      <p:sp>
        <p:nvSpPr>
          <p:cNvPr id="7" name="Text Placeholder 5"/>
          <p:cNvSpPr>
            <a:spLocks noGrp="1"/>
          </p:cNvSpPr>
          <p:nvPr>
            <p:ph type="body" sz="quarter" idx="10" hasCustomPrompt="1"/>
          </p:nvPr>
        </p:nvSpPr>
        <p:spPr>
          <a:xfrm>
            <a:off x="454025" y="5083557"/>
            <a:ext cx="8235950" cy="1481138"/>
          </a:xfrm>
          <a:prstGeom prst="rect">
            <a:avLst/>
          </a:prstGeom>
        </p:spPr>
        <p:txBody>
          <a:bodyPr/>
          <a:lstStyle>
            <a:lvl1pPr marL="0" indent="0" algn="r">
              <a:lnSpc>
                <a:spcPts val="5000"/>
              </a:lnSpc>
              <a:spcBef>
                <a:spcPts val="0"/>
              </a:spcBef>
              <a:buNone/>
              <a:defRPr sz="5000"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a:t>– Attribution</a:t>
            </a:r>
          </a:p>
        </p:txBody>
      </p:sp>
    </p:spTree>
    <p:extLst>
      <p:ext uri="{BB962C8B-B14F-4D97-AF65-F5344CB8AC3E}">
        <p14:creationId xmlns:p14="http://schemas.microsoft.com/office/powerpoint/2010/main" val="290119544"/>
      </p:ext>
    </p:extLst>
  </p:cSld>
  <p:clrMapOvr>
    <a:masterClrMapping/>
  </p:clrMapOvr>
  <p:transition xmlns:p14="http://schemas.microsoft.com/office/powerpoint/2010/main">
    <p:fade/>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full picture, caption RIGHT">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0" y="0"/>
            <a:ext cx="9144000" cy="6858000"/>
          </a:xfrm>
          <a:prstGeom prst="rect">
            <a:avLst/>
          </a:prstGeom>
        </p:spPr>
        <p:txBody>
          <a:bodyPr anchor="ctr"/>
          <a:lstStyle>
            <a:lvl1pPr marL="0" indent="0" algn="ctr">
              <a:buNone/>
              <a:defRPr/>
            </a:lvl1pPr>
          </a:lstStyle>
          <a:p>
            <a:r>
              <a:rPr lang="en-US" dirty="0"/>
              <a:t>Full Bleed Image</a:t>
            </a:r>
          </a:p>
          <a:p>
            <a:endParaRPr lang="en-US" dirty="0"/>
          </a:p>
          <a:p>
            <a:r>
              <a:rPr lang="en-US" dirty="0"/>
              <a:t>No Copy</a:t>
            </a:r>
          </a:p>
        </p:txBody>
      </p:sp>
      <p:sp>
        <p:nvSpPr>
          <p:cNvPr id="6" name="Text Placeholder 5"/>
          <p:cNvSpPr>
            <a:spLocks noGrp="1"/>
          </p:cNvSpPr>
          <p:nvPr>
            <p:ph type="body" sz="quarter" idx="10"/>
          </p:nvPr>
        </p:nvSpPr>
        <p:spPr>
          <a:xfrm>
            <a:off x="454027" y="5771508"/>
            <a:ext cx="8235949" cy="321319"/>
          </a:xfrm>
          <a:prstGeom prst="rect">
            <a:avLst/>
          </a:prstGeom>
          <a:noFill/>
          <a:ln w="12700">
            <a:noFill/>
            <a:miter lim="800000"/>
            <a:headEnd/>
            <a:tailEnd/>
          </a:ln>
        </p:spPr>
        <p:txBody>
          <a:bodyPr vert="horz" wrap="square" lIns="0" tIns="0" rIns="0" bIns="89611" numCol="1" anchor="b" anchorCtr="0" compatLnSpc="1">
            <a:prstTxWarp prst="textNoShape">
              <a:avLst/>
            </a:prstTxWarp>
            <a:spAutoFit/>
          </a:bodyPr>
          <a:lstStyle>
            <a:lvl1pPr marL="0" indent="0" algn="r" rtl="0" eaLnBrk="0" fontAlgn="base" hangingPunct="0">
              <a:lnSpc>
                <a:spcPct val="100000"/>
              </a:lnSpc>
              <a:spcBef>
                <a:spcPts val="0"/>
              </a:spcBef>
              <a:spcAft>
                <a:spcPct val="0"/>
              </a:spcAft>
              <a:buNone/>
              <a:defRPr lang="en-US" sz="1500" dirty="0" smtClean="0">
                <a:solidFill>
                  <a:schemeClr val="bg1"/>
                </a:solidFill>
                <a:latin typeface="Arial" charset="0"/>
                <a:ea typeface="Arial Unicode MS" pitchFamily="-65" charset="0"/>
                <a:cs typeface="Arial Unicode MS" pitchFamily="-65" charset="0"/>
                <a:sym typeface="Arial" pitchFamily="-65" charset="0"/>
              </a:defRPr>
            </a:lvl1pPr>
            <a:lvl2pPr marL="0" indent="0" algn="r" rtl="0" eaLnBrk="0" fontAlgn="base" hangingPunct="0">
              <a:lnSpc>
                <a:spcPct val="100000"/>
              </a:lnSpc>
              <a:spcBef>
                <a:spcPct val="50000"/>
              </a:spcBef>
              <a:spcAft>
                <a:spcPct val="0"/>
              </a:spcAft>
              <a:buNone/>
              <a:defRPr lang="en-US" sz="1050" dirty="0" smtClean="0">
                <a:solidFill>
                  <a:schemeClr val="tx1"/>
                </a:solidFill>
                <a:latin typeface="Arial" charset="0"/>
                <a:ea typeface="Arial Unicode MS" pitchFamily="-65" charset="0"/>
                <a:cs typeface="Arial Unicode MS" pitchFamily="-65" charset="0"/>
                <a:sym typeface="Arial" pitchFamily="-65" charset="0"/>
              </a:defRPr>
            </a:lvl2pPr>
          </a:lstStyle>
          <a:p>
            <a:pPr lvl="0"/>
            <a:r>
              <a:rPr lang="en-US" smtClean="0"/>
              <a:t>Click to edit Master text styles</a:t>
            </a:r>
          </a:p>
        </p:txBody>
      </p:sp>
      <p:sp>
        <p:nvSpPr>
          <p:cNvPr id="12" name="Text Placeholder 11"/>
          <p:cNvSpPr>
            <a:spLocks noGrp="1"/>
          </p:cNvSpPr>
          <p:nvPr>
            <p:ph type="body" sz="quarter" idx="12"/>
          </p:nvPr>
        </p:nvSpPr>
        <p:spPr>
          <a:xfrm>
            <a:off x="454027" y="6021043"/>
            <a:ext cx="8235949" cy="265457"/>
          </a:xfrm>
          <a:prstGeom prst="rect">
            <a:avLst/>
          </a:prstGeom>
        </p:spPr>
        <p:txBody>
          <a:bodyPr wrap="square" anchor="b" anchorCtr="0">
            <a:spAutoFit/>
          </a:bodyPr>
          <a:lstStyle>
            <a:lvl1pPr algn="r">
              <a:lnSpc>
                <a:spcPct val="100000"/>
              </a:lnSpc>
              <a:spcBef>
                <a:spcPts val="0"/>
              </a:spcBef>
              <a:buNone/>
              <a:defRPr sz="1125">
                <a:solidFill>
                  <a:schemeClr val="bg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7" name="Slide Number Placeholder 5"/>
          <p:cNvSpPr>
            <a:spLocks noGrp="1"/>
          </p:cNvSpPr>
          <p:nvPr>
            <p:ph type="sldNum" sz="quarter" idx="4"/>
          </p:nvPr>
        </p:nvSpPr>
        <p:spPr>
          <a:xfrm>
            <a:off x="8689976" y="6332953"/>
            <a:ext cx="340800" cy="333375"/>
          </a:xfrm>
          <a:prstGeom prst="rect">
            <a:avLst/>
          </a:prstGeom>
        </p:spPr>
        <p:txBody>
          <a:bodyPr vert="horz" lIns="91440" tIns="45720" rIns="91440" bIns="45720" rtlCol="0" anchor="ctr"/>
          <a:lstStyle>
            <a:lvl1pPr algn="r">
              <a:defRPr sz="600">
                <a:solidFill>
                  <a:srgbClr val="FF0000"/>
                </a:solidFill>
              </a:defRPr>
            </a:lvl1pPr>
          </a:lstStyle>
          <a:p>
            <a:fld id="{AD816501-AAE5-214E-B100-00C3DC5F5E3F}" type="slidenum">
              <a:rPr lang="en-US" smtClean="0"/>
              <a:pPr/>
              <a:t>‹#›</a:t>
            </a:fld>
            <a:endParaRPr lang="en-US" dirty="0"/>
          </a:p>
        </p:txBody>
      </p:sp>
    </p:spTree>
    <p:extLst>
      <p:ext uri="{BB962C8B-B14F-4D97-AF65-F5344CB8AC3E}">
        <p14:creationId xmlns:p14="http://schemas.microsoft.com/office/powerpoint/2010/main" val="997100335"/>
      </p:ext>
    </p:extLst>
  </p:cSld>
  <p:clrMapOvr>
    <a:masterClrMapping/>
  </p:clrMapOvr>
  <p:transition xmlns:p14="http://schemas.microsoft.com/office/powerpoint/2010/mai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010235-6DAC-42DE-9B1B-887E1D55E263}" type="datetimeFigureOut">
              <a:rPr lang="en-US" smtClean="0"/>
              <a:t>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2414625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81404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42852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Photo">
    <p:spTree>
      <p:nvGrpSpPr>
        <p:cNvPr id="1" name=""/>
        <p:cNvGrpSpPr/>
        <p:nvPr/>
      </p:nvGrpSpPr>
      <p:grpSpPr>
        <a:xfrm>
          <a:off x="0" y="0"/>
          <a:ext cx="0" cy="0"/>
          <a:chOff x="0" y="0"/>
          <a:chExt cx="0" cy="0"/>
        </a:xfrm>
      </p:grpSpPr>
      <p:sp>
        <p:nvSpPr>
          <p:cNvPr id="6" name="Rectangle 5"/>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2" name="Date Placeholder 1"/>
          <p:cNvSpPr>
            <a:spLocks noGrp="1"/>
          </p:cNvSpPr>
          <p:nvPr>
            <p:ph type="dt" sz="half" idx="10"/>
          </p:nvPr>
        </p:nvSpPr>
        <p:spPr>
          <a:xfrm>
            <a:off x="209550" y="6502400"/>
            <a:ext cx="2133600" cy="365125"/>
          </a:xfrm>
          <a:prstGeom prst="rect">
            <a:avLst/>
          </a:prstGeom>
        </p:spPr>
        <p:txBody>
          <a:bodyPr/>
          <a:lstStyle/>
          <a:p>
            <a:fld id="{850F3187-3C2F-8240-912E-2612161FF6E9}" type="datetime1">
              <a:rPr lang="en-US" smtClean="0"/>
              <a:t>19-05-09</a:t>
            </a:fld>
            <a:endParaRPr lang="en-US"/>
          </a:p>
        </p:txBody>
      </p:sp>
      <p:sp>
        <p:nvSpPr>
          <p:cNvPr id="3" name="Footer Placeholder 2"/>
          <p:cNvSpPr>
            <a:spLocks noGrp="1"/>
          </p:cNvSpPr>
          <p:nvPr>
            <p:ph type="ftr" sz="quarter" idx="11"/>
          </p:nvPr>
        </p:nvSpPr>
        <p:spPr/>
        <p:txBody>
          <a:bodyPr/>
          <a:lstStyle/>
          <a:p>
            <a:r>
              <a:rPr lang="en-US" smtClean="0"/>
              <a:t>2015 PowerPoint Template Guidelines</a:t>
            </a:r>
            <a:endParaRPr lang="en-US"/>
          </a:p>
        </p:txBody>
      </p:sp>
      <p:sp>
        <p:nvSpPr>
          <p:cNvPr id="4" name="Slide Number Placeholder 3"/>
          <p:cNvSpPr>
            <a:spLocks noGrp="1"/>
          </p:cNvSpPr>
          <p:nvPr>
            <p:ph type="sldNum" sz="quarter" idx="12"/>
          </p:nvPr>
        </p:nvSpPr>
        <p:spPr/>
        <p:txBody>
          <a:bodyPr/>
          <a:lstStyle/>
          <a:p>
            <a:fld id="{801E97CA-584F-0B4A-A607-67E463C0B8E0}" type="slidenum">
              <a:rPr lang="en-US" smtClean="0"/>
              <a:t>‹#›</a:t>
            </a:fld>
            <a:endParaRPr lang="en-US"/>
          </a:p>
        </p:txBody>
      </p:sp>
      <p:sp>
        <p:nvSpPr>
          <p:cNvPr id="13" name="Picture Placeholder 12"/>
          <p:cNvSpPr>
            <a:spLocks noGrp="1"/>
          </p:cNvSpPr>
          <p:nvPr>
            <p:ph type="pic" sz="quarter" idx="13"/>
          </p:nvPr>
        </p:nvSpPr>
        <p:spPr>
          <a:xfrm>
            <a:off x="0" y="622300"/>
            <a:ext cx="9144000" cy="5854700"/>
          </a:xfrm>
          <a:prstGeom prst="rect">
            <a:avLst/>
          </a:prstGeom>
        </p:spPr>
        <p:txBody>
          <a:bodyPr vert="horz"/>
          <a:lstStyle/>
          <a:p>
            <a:endParaRPr lang="en-US" dirty="0"/>
          </a:p>
        </p:txBody>
      </p:sp>
    </p:spTree>
    <p:extLst>
      <p:ext uri="{BB962C8B-B14F-4D97-AF65-F5344CB8AC3E}">
        <p14:creationId xmlns:p14="http://schemas.microsoft.com/office/powerpoint/2010/main" val="232248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45789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Photo">
    <p:spTree>
      <p:nvGrpSpPr>
        <p:cNvPr id="1" name=""/>
        <p:cNvGrpSpPr/>
        <p:nvPr/>
      </p:nvGrpSpPr>
      <p:grpSpPr>
        <a:xfrm>
          <a:off x="0" y="0"/>
          <a:ext cx="0" cy="0"/>
          <a:chOff x="0" y="0"/>
          <a:chExt cx="0" cy="0"/>
        </a:xfrm>
      </p:grpSpPr>
      <p:sp>
        <p:nvSpPr>
          <p:cNvPr id="6" name="Rectangle 5"/>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2" name="Date Placeholder 1"/>
          <p:cNvSpPr>
            <a:spLocks noGrp="1"/>
          </p:cNvSpPr>
          <p:nvPr>
            <p:ph type="dt" sz="half" idx="10"/>
          </p:nvPr>
        </p:nvSpPr>
        <p:spPr>
          <a:xfrm>
            <a:off x="209550" y="6502400"/>
            <a:ext cx="2133600" cy="365125"/>
          </a:xfrm>
          <a:prstGeom prst="rect">
            <a:avLst/>
          </a:prstGeom>
        </p:spPr>
        <p:txBody>
          <a:bodyPr/>
          <a:lstStyle/>
          <a:p>
            <a:fld id="{850F3187-3C2F-8240-912E-2612161FF6E9}" type="datetime1">
              <a:rPr lang="en-US" smtClean="0"/>
              <a:t>19-05-09</a:t>
            </a:fld>
            <a:endParaRPr lang="en-US"/>
          </a:p>
        </p:txBody>
      </p:sp>
      <p:sp>
        <p:nvSpPr>
          <p:cNvPr id="3" name="Footer Placeholder 2"/>
          <p:cNvSpPr>
            <a:spLocks noGrp="1"/>
          </p:cNvSpPr>
          <p:nvPr>
            <p:ph type="ftr" sz="quarter" idx="11"/>
          </p:nvPr>
        </p:nvSpPr>
        <p:spPr/>
        <p:txBody>
          <a:bodyPr/>
          <a:lstStyle/>
          <a:p>
            <a:r>
              <a:rPr lang="en-US" smtClean="0"/>
              <a:t>2015 PowerPoint Template Guidelines</a:t>
            </a:r>
            <a:endParaRPr lang="en-US"/>
          </a:p>
        </p:txBody>
      </p:sp>
      <p:sp>
        <p:nvSpPr>
          <p:cNvPr id="4" name="Slide Number Placeholder 3"/>
          <p:cNvSpPr>
            <a:spLocks noGrp="1"/>
          </p:cNvSpPr>
          <p:nvPr>
            <p:ph type="sldNum" sz="quarter" idx="12"/>
          </p:nvPr>
        </p:nvSpPr>
        <p:spPr/>
        <p:txBody>
          <a:bodyPr/>
          <a:lstStyle/>
          <a:p>
            <a:fld id="{801E97CA-584F-0B4A-A607-67E463C0B8E0}" type="slidenum">
              <a:rPr lang="en-US" smtClean="0"/>
              <a:t>‹#›</a:t>
            </a:fld>
            <a:endParaRPr lang="en-US"/>
          </a:p>
        </p:txBody>
      </p:sp>
      <p:sp>
        <p:nvSpPr>
          <p:cNvPr id="13" name="Picture Placeholder 12"/>
          <p:cNvSpPr>
            <a:spLocks noGrp="1"/>
          </p:cNvSpPr>
          <p:nvPr>
            <p:ph type="pic" sz="quarter" idx="13"/>
          </p:nvPr>
        </p:nvSpPr>
        <p:spPr>
          <a:xfrm>
            <a:off x="0" y="622300"/>
            <a:ext cx="9144000" cy="5854700"/>
          </a:xfrm>
          <a:prstGeom prst="rect">
            <a:avLst/>
          </a:prstGeom>
        </p:spPr>
        <p:txBody>
          <a:bodyPr vert="horz"/>
          <a:lstStyle/>
          <a:p>
            <a:endParaRPr lang="en-US" dirty="0"/>
          </a:p>
        </p:txBody>
      </p:sp>
    </p:spTree>
    <p:extLst>
      <p:ext uri="{BB962C8B-B14F-4D97-AF65-F5344CB8AC3E}">
        <p14:creationId xmlns:p14="http://schemas.microsoft.com/office/powerpoint/2010/main" val="1581072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p:txBody>
          <a:bodyPr/>
          <a:lstStyle/>
          <a:p>
            <a:fld id="{77CE1835-BB5D-447A-BA01-66BBF5724E73}"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J. Pazour</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50888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p:txBody>
          <a:bodyPr/>
          <a:lstStyle/>
          <a:p>
            <a:fld id="{77CE1835-BB5D-447A-BA01-66BBF5724E73}"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J. Pazour</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27406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p:txBody>
          <a:bodyPr/>
          <a:lstStyle/>
          <a:p>
            <a:fld id="{77CE1835-BB5D-447A-BA01-66BBF5724E73}"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J. Pazour</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991882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p:txBody>
          <a:bodyPr/>
          <a:lstStyle/>
          <a:p>
            <a:fld id="{77CE1835-BB5D-447A-BA01-66BBF5724E73}"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J. Pazour</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17036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p:txBody>
          <a:bodyPr/>
          <a:lstStyle/>
          <a:p>
            <a:fld id="{77CE1835-BB5D-447A-BA01-66BBF5724E73}"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J. Pazour</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8437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2010235-6DAC-42DE-9B1B-887E1D55E263}" type="datetimeFigureOut">
              <a:rPr lang="en-US" smtClean="0"/>
              <a:t>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3401866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72241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92600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55104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5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8826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5735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465602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Photo">
    <p:spTree>
      <p:nvGrpSpPr>
        <p:cNvPr id="1" name=""/>
        <p:cNvGrpSpPr/>
        <p:nvPr/>
      </p:nvGrpSpPr>
      <p:grpSpPr>
        <a:xfrm>
          <a:off x="0" y="0"/>
          <a:ext cx="0" cy="0"/>
          <a:chOff x="0" y="0"/>
          <a:chExt cx="0" cy="0"/>
        </a:xfrm>
      </p:grpSpPr>
      <p:sp>
        <p:nvSpPr>
          <p:cNvPr id="6" name="Rectangle 5"/>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2" name="Date Placeholder 1"/>
          <p:cNvSpPr>
            <a:spLocks noGrp="1"/>
          </p:cNvSpPr>
          <p:nvPr>
            <p:ph type="dt" sz="half" idx="10"/>
          </p:nvPr>
        </p:nvSpPr>
        <p:spPr>
          <a:xfrm>
            <a:off x="209550" y="6502400"/>
            <a:ext cx="2133600" cy="365125"/>
          </a:xfrm>
          <a:prstGeom prst="rect">
            <a:avLst/>
          </a:prstGeom>
        </p:spPr>
        <p:txBody>
          <a:bodyPr/>
          <a:lstStyle/>
          <a:p>
            <a:fld id="{850F3187-3C2F-8240-912E-2612161FF6E9}" type="datetime1">
              <a:rPr lang="en-US" smtClean="0"/>
              <a:t>19-05-09</a:t>
            </a:fld>
            <a:endParaRPr lang="en-US"/>
          </a:p>
        </p:txBody>
      </p:sp>
      <p:sp>
        <p:nvSpPr>
          <p:cNvPr id="3" name="Footer Placeholder 2"/>
          <p:cNvSpPr>
            <a:spLocks noGrp="1"/>
          </p:cNvSpPr>
          <p:nvPr>
            <p:ph type="ftr" sz="quarter" idx="11"/>
          </p:nvPr>
        </p:nvSpPr>
        <p:spPr/>
        <p:txBody>
          <a:bodyPr/>
          <a:lstStyle/>
          <a:p>
            <a:r>
              <a:rPr lang="en-US" smtClean="0"/>
              <a:t>2015 PowerPoint Template Guidelines</a:t>
            </a:r>
            <a:endParaRPr lang="en-US"/>
          </a:p>
        </p:txBody>
      </p:sp>
      <p:sp>
        <p:nvSpPr>
          <p:cNvPr id="4" name="Slide Number Placeholder 3"/>
          <p:cNvSpPr>
            <a:spLocks noGrp="1"/>
          </p:cNvSpPr>
          <p:nvPr>
            <p:ph type="sldNum" sz="quarter" idx="12"/>
          </p:nvPr>
        </p:nvSpPr>
        <p:spPr/>
        <p:txBody>
          <a:bodyPr/>
          <a:lstStyle/>
          <a:p>
            <a:fld id="{801E97CA-584F-0B4A-A607-67E463C0B8E0}" type="slidenum">
              <a:rPr lang="en-US" smtClean="0"/>
              <a:t>‹#›</a:t>
            </a:fld>
            <a:endParaRPr lang="en-US"/>
          </a:p>
        </p:txBody>
      </p:sp>
      <p:sp>
        <p:nvSpPr>
          <p:cNvPr id="13" name="Picture Placeholder 12"/>
          <p:cNvSpPr>
            <a:spLocks noGrp="1"/>
          </p:cNvSpPr>
          <p:nvPr>
            <p:ph type="pic" sz="quarter" idx="13"/>
          </p:nvPr>
        </p:nvSpPr>
        <p:spPr>
          <a:xfrm>
            <a:off x="0" y="622300"/>
            <a:ext cx="9144000" cy="5854700"/>
          </a:xfrm>
          <a:prstGeom prst="rect">
            <a:avLst/>
          </a:prstGeom>
        </p:spPr>
        <p:txBody>
          <a:bodyPr vert="horz"/>
          <a:lstStyle/>
          <a:p>
            <a:endParaRPr lang="en-US" dirty="0"/>
          </a:p>
        </p:txBody>
      </p:sp>
    </p:spTree>
    <p:extLst>
      <p:ext uri="{BB962C8B-B14F-4D97-AF65-F5344CB8AC3E}">
        <p14:creationId xmlns:p14="http://schemas.microsoft.com/office/powerpoint/2010/main" val="2945099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2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44852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3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638008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4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3306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010235-6DAC-42DE-9B1B-887E1D55E263}" type="datetimeFigureOut">
              <a:rPr lang="en-US" smtClean="0"/>
              <a:t>19-05-09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1042618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79496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7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66092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9_Content w/Bullets">
    <p:spTree>
      <p:nvGrpSpPr>
        <p:cNvPr id="1" name=""/>
        <p:cNvGrpSpPr/>
        <p:nvPr/>
      </p:nvGrpSpPr>
      <p:grpSpPr>
        <a:xfrm>
          <a:off x="0" y="0"/>
          <a:ext cx="0" cy="0"/>
          <a:chOff x="0" y="0"/>
          <a:chExt cx="0" cy="0"/>
        </a:xfrm>
      </p:grpSpPr>
      <p:sp>
        <p:nvSpPr>
          <p:cNvPr id="7" name="Rectangle 6"/>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4" name="Date Placeholder 3"/>
          <p:cNvSpPr>
            <a:spLocks noGrp="1"/>
          </p:cNvSpPr>
          <p:nvPr>
            <p:ph type="dt" sz="half" idx="10"/>
          </p:nvPr>
        </p:nvSpPr>
        <p:spPr>
          <a:xfrm>
            <a:off x="209550" y="6502400"/>
            <a:ext cx="2133600" cy="365125"/>
          </a:xfrm>
          <a:prstGeom prst="rect">
            <a:avLst/>
          </a:prstGeom>
        </p:spPr>
        <p:txBody>
          <a:bodyPr/>
          <a:lstStyle/>
          <a:p>
            <a:fld id="{51F85F50-E92A-124C-A47C-C057CB22E344}" type="datetime1">
              <a:rPr lang="en-US" smtClean="0"/>
              <a:t>19-05-09</a:t>
            </a:fld>
            <a:endParaRPr lang="en-US"/>
          </a:p>
        </p:txBody>
      </p:sp>
      <p:sp>
        <p:nvSpPr>
          <p:cNvPr id="5" name="Footer Placeholder 4"/>
          <p:cNvSpPr>
            <a:spLocks noGrp="1"/>
          </p:cNvSpPr>
          <p:nvPr>
            <p:ph type="ftr" sz="quarter" idx="11"/>
          </p:nvPr>
        </p:nvSpPr>
        <p:spPr/>
        <p:txBody>
          <a:bodyPr/>
          <a:lstStyle/>
          <a:p>
            <a:r>
              <a:rPr lang="en-US" smtClean="0"/>
              <a:t>2015 PowerPoint Template Guidelines</a:t>
            </a:r>
            <a:endParaRPr lang="en-US"/>
          </a:p>
        </p:txBody>
      </p:sp>
      <p:sp>
        <p:nvSpPr>
          <p:cNvPr id="6" name="Slide Number Placeholder 5"/>
          <p:cNvSpPr>
            <a:spLocks noGrp="1"/>
          </p:cNvSpPr>
          <p:nvPr>
            <p:ph type="sldNum" sz="quarter" idx="12"/>
          </p:nvPr>
        </p:nvSpPr>
        <p:spPr/>
        <p:txBody>
          <a:bodyPr/>
          <a:lstStyle/>
          <a:p>
            <a:fld id="{801E97CA-584F-0B4A-A607-67E463C0B8E0}" type="slidenum">
              <a:rPr lang="en-US" smtClean="0"/>
              <a:t>‹#›</a:t>
            </a:fld>
            <a:endParaRPr lang="en-US"/>
          </a:p>
        </p:txBody>
      </p:sp>
      <p:sp>
        <p:nvSpPr>
          <p:cNvPr id="12" name="Text Placeholder 8"/>
          <p:cNvSpPr>
            <a:spLocks noGrp="1"/>
          </p:cNvSpPr>
          <p:nvPr>
            <p:ph type="body" sz="quarter" idx="13"/>
          </p:nvPr>
        </p:nvSpPr>
        <p:spPr>
          <a:xfrm>
            <a:off x="444500" y="1003300"/>
            <a:ext cx="6451600" cy="4025900"/>
          </a:xfrm>
          <a:prstGeom prst="rect">
            <a:avLst/>
          </a:prstGeom>
        </p:spPr>
        <p:txBody>
          <a:bodyPr vert="horz"/>
          <a:lstStyle>
            <a:lvl1pPr marL="0" indent="0">
              <a:buFontTx/>
              <a:buNone/>
              <a:defRPr b="1"/>
            </a:lvl1pPr>
            <a:lvl2pPr marL="742950" indent="-285750">
              <a:buClr>
                <a:srgbClr val="DB091C"/>
              </a:buClr>
              <a:buFont typeface="Arial"/>
              <a:buChar char="•"/>
              <a:defRPr>
                <a:solidFill>
                  <a:srgbClr val="424242"/>
                </a:solidFill>
              </a:defRPr>
            </a:lvl2pPr>
            <a:lvl3pPr marL="1143000" indent="-228600">
              <a:buClr>
                <a:srgbClr val="DB091C"/>
              </a:buClr>
              <a:buFont typeface="Lucida Grande"/>
              <a:buChar cha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5293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Photo">
    <p:spTree>
      <p:nvGrpSpPr>
        <p:cNvPr id="1" name=""/>
        <p:cNvGrpSpPr/>
        <p:nvPr/>
      </p:nvGrpSpPr>
      <p:grpSpPr>
        <a:xfrm>
          <a:off x="0" y="0"/>
          <a:ext cx="0" cy="0"/>
          <a:chOff x="0" y="0"/>
          <a:chExt cx="0" cy="0"/>
        </a:xfrm>
      </p:grpSpPr>
      <p:sp>
        <p:nvSpPr>
          <p:cNvPr id="6" name="Rectangle 5"/>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2" name="Date Placeholder 1"/>
          <p:cNvSpPr>
            <a:spLocks noGrp="1"/>
          </p:cNvSpPr>
          <p:nvPr>
            <p:ph type="dt" sz="half" idx="10"/>
          </p:nvPr>
        </p:nvSpPr>
        <p:spPr>
          <a:xfrm>
            <a:off x="209550" y="6502400"/>
            <a:ext cx="2133600" cy="365125"/>
          </a:xfrm>
          <a:prstGeom prst="rect">
            <a:avLst/>
          </a:prstGeom>
        </p:spPr>
        <p:txBody>
          <a:bodyPr/>
          <a:lstStyle/>
          <a:p>
            <a:fld id="{850F3187-3C2F-8240-912E-2612161FF6E9}" type="datetime1">
              <a:rPr lang="en-US" smtClean="0"/>
              <a:t>19-05-09</a:t>
            </a:fld>
            <a:endParaRPr lang="en-US"/>
          </a:p>
        </p:txBody>
      </p:sp>
      <p:sp>
        <p:nvSpPr>
          <p:cNvPr id="3" name="Footer Placeholder 2"/>
          <p:cNvSpPr>
            <a:spLocks noGrp="1"/>
          </p:cNvSpPr>
          <p:nvPr>
            <p:ph type="ftr" sz="quarter" idx="11"/>
          </p:nvPr>
        </p:nvSpPr>
        <p:spPr/>
        <p:txBody>
          <a:bodyPr/>
          <a:lstStyle/>
          <a:p>
            <a:r>
              <a:rPr lang="en-US" smtClean="0"/>
              <a:t>2015 PowerPoint Template Guidelines</a:t>
            </a:r>
            <a:endParaRPr lang="en-US"/>
          </a:p>
        </p:txBody>
      </p:sp>
      <p:sp>
        <p:nvSpPr>
          <p:cNvPr id="4" name="Slide Number Placeholder 3"/>
          <p:cNvSpPr>
            <a:spLocks noGrp="1"/>
          </p:cNvSpPr>
          <p:nvPr>
            <p:ph type="sldNum" sz="quarter" idx="12"/>
          </p:nvPr>
        </p:nvSpPr>
        <p:spPr/>
        <p:txBody>
          <a:bodyPr/>
          <a:lstStyle/>
          <a:p>
            <a:fld id="{801E97CA-584F-0B4A-A607-67E463C0B8E0}" type="slidenum">
              <a:rPr lang="en-US" smtClean="0"/>
              <a:t>‹#›</a:t>
            </a:fld>
            <a:endParaRPr lang="en-US"/>
          </a:p>
        </p:txBody>
      </p:sp>
      <p:sp>
        <p:nvSpPr>
          <p:cNvPr id="13" name="Picture Placeholder 12"/>
          <p:cNvSpPr>
            <a:spLocks noGrp="1"/>
          </p:cNvSpPr>
          <p:nvPr>
            <p:ph type="pic" sz="quarter" idx="13"/>
          </p:nvPr>
        </p:nvSpPr>
        <p:spPr>
          <a:xfrm>
            <a:off x="0" y="622300"/>
            <a:ext cx="9144000" cy="5854700"/>
          </a:xfrm>
          <a:prstGeom prst="rect">
            <a:avLst/>
          </a:prstGeom>
        </p:spPr>
        <p:txBody>
          <a:bodyPr vert="horz"/>
          <a:lstStyle/>
          <a:p>
            <a:endParaRPr lang="en-US" dirty="0"/>
          </a:p>
        </p:txBody>
      </p:sp>
    </p:spTree>
    <p:extLst>
      <p:ext uri="{BB962C8B-B14F-4D97-AF65-F5344CB8AC3E}">
        <p14:creationId xmlns:p14="http://schemas.microsoft.com/office/powerpoint/2010/main" val="159951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Photo">
    <p:spTree>
      <p:nvGrpSpPr>
        <p:cNvPr id="1" name=""/>
        <p:cNvGrpSpPr/>
        <p:nvPr/>
      </p:nvGrpSpPr>
      <p:grpSpPr>
        <a:xfrm>
          <a:off x="0" y="0"/>
          <a:ext cx="0" cy="0"/>
          <a:chOff x="0" y="0"/>
          <a:chExt cx="0" cy="0"/>
        </a:xfrm>
      </p:grpSpPr>
      <p:sp>
        <p:nvSpPr>
          <p:cNvPr id="6" name="Rectangle 5"/>
          <p:cNvSpPr/>
          <p:nvPr userDrawn="1"/>
        </p:nvSpPr>
        <p:spPr>
          <a:xfrm>
            <a:off x="0" y="6470650"/>
            <a:ext cx="9144000" cy="408844"/>
          </a:xfrm>
          <a:prstGeom prst="rect">
            <a:avLst/>
          </a:prstGeom>
          <a:solidFill>
            <a:srgbClr val="5054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628900" y="1"/>
            <a:ext cx="6515100" cy="6279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628900" cy="6279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ynot2013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0197" y="353010"/>
            <a:ext cx="1826480" cy="137160"/>
          </a:xfrm>
          <a:prstGeom prst="rect">
            <a:avLst/>
          </a:prstGeom>
        </p:spPr>
      </p:pic>
      <p:pic>
        <p:nvPicPr>
          <p:cNvPr id="11" name="Picture 10" descr="whtlogo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887" y="115266"/>
            <a:ext cx="2032915" cy="374904"/>
          </a:xfrm>
          <a:prstGeom prst="rect">
            <a:avLst/>
          </a:prstGeom>
        </p:spPr>
      </p:pic>
      <p:sp>
        <p:nvSpPr>
          <p:cNvPr id="2" name="Date Placeholder 1"/>
          <p:cNvSpPr>
            <a:spLocks noGrp="1"/>
          </p:cNvSpPr>
          <p:nvPr>
            <p:ph type="dt" sz="half" idx="10"/>
          </p:nvPr>
        </p:nvSpPr>
        <p:spPr>
          <a:xfrm>
            <a:off x="209550" y="6502400"/>
            <a:ext cx="2133600" cy="365125"/>
          </a:xfrm>
          <a:prstGeom prst="rect">
            <a:avLst/>
          </a:prstGeom>
        </p:spPr>
        <p:txBody>
          <a:bodyPr/>
          <a:lstStyle/>
          <a:p>
            <a:fld id="{850F3187-3C2F-8240-912E-2612161FF6E9}" type="datetime1">
              <a:rPr lang="en-US" smtClean="0"/>
              <a:t>19-05-09</a:t>
            </a:fld>
            <a:endParaRPr lang="en-US"/>
          </a:p>
        </p:txBody>
      </p:sp>
      <p:sp>
        <p:nvSpPr>
          <p:cNvPr id="3" name="Footer Placeholder 2"/>
          <p:cNvSpPr>
            <a:spLocks noGrp="1"/>
          </p:cNvSpPr>
          <p:nvPr>
            <p:ph type="ftr" sz="quarter" idx="11"/>
          </p:nvPr>
        </p:nvSpPr>
        <p:spPr/>
        <p:txBody>
          <a:bodyPr/>
          <a:lstStyle/>
          <a:p>
            <a:r>
              <a:rPr lang="en-US" smtClean="0"/>
              <a:t>2015 PowerPoint Template Guidelines</a:t>
            </a:r>
            <a:endParaRPr lang="en-US"/>
          </a:p>
        </p:txBody>
      </p:sp>
      <p:sp>
        <p:nvSpPr>
          <p:cNvPr id="4" name="Slide Number Placeholder 3"/>
          <p:cNvSpPr>
            <a:spLocks noGrp="1"/>
          </p:cNvSpPr>
          <p:nvPr>
            <p:ph type="sldNum" sz="quarter" idx="12"/>
          </p:nvPr>
        </p:nvSpPr>
        <p:spPr/>
        <p:txBody>
          <a:bodyPr/>
          <a:lstStyle/>
          <a:p>
            <a:fld id="{801E97CA-584F-0B4A-A607-67E463C0B8E0}" type="slidenum">
              <a:rPr lang="en-US" smtClean="0"/>
              <a:t>‹#›</a:t>
            </a:fld>
            <a:endParaRPr lang="en-US"/>
          </a:p>
        </p:txBody>
      </p:sp>
      <p:sp>
        <p:nvSpPr>
          <p:cNvPr id="13" name="Picture Placeholder 12"/>
          <p:cNvSpPr>
            <a:spLocks noGrp="1"/>
          </p:cNvSpPr>
          <p:nvPr>
            <p:ph type="pic" sz="quarter" idx="13"/>
          </p:nvPr>
        </p:nvSpPr>
        <p:spPr>
          <a:xfrm>
            <a:off x="0" y="622300"/>
            <a:ext cx="9144000" cy="5854700"/>
          </a:xfrm>
          <a:prstGeom prst="rect">
            <a:avLst/>
          </a:prstGeom>
        </p:spPr>
        <p:txBody>
          <a:bodyPr vert="horz"/>
          <a:lstStyle/>
          <a:p>
            <a:endParaRPr lang="en-US" dirty="0"/>
          </a:p>
        </p:txBody>
      </p:sp>
    </p:spTree>
    <p:extLst>
      <p:ext uri="{BB962C8B-B14F-4D97-AF65-F5344CB8AC3E}">
        <p14:creationId xmlns:p14="http://schemas.microsoft.com/office/powerpoint/2010/main" val="1336093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010235-6DAC-42DE-9B1B-887E1D55E263}" type="datetimeFigureOut">
              <a:rPr lang="en-US" smtClean="0"/>
              <a:t>19-05-09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2140318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010235-6DAC-42DE-9B1B-887E1D55E263}" type="datetimeFigureOut">
              <a:rPr lang="en-US" smtClean="0"/>
              <a:t>19-05-09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162507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10235-6DAC-42DE-9B1B-887E1D55E263}" type="datetimeFigureOut">
              <a:rPr lang="en-US" smtClean="0"/>
              <a:t>19-05-09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156644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010235-6DAC-42DE-9B1B-887E1D55E263}" type="datetimeFigureOut">
              <a:rPr lang="en-US" smtClean="0"/>
              <a:t>19-05-09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99020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010235-6DAC-42DE-9B1B-887E1D55E263}" type="datetimeFigureOut">
              <a:rPr lang="en-US" smtClean="0"/>
              <a:t>19-05-09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A4217-3C56-4BB7-8652-A576EA3890AF}" type="slidenum">
              <a:rPr lang="en-US" smtClean="0"/>
              <a:t>‹#›</a:t>
            </a:fld>
            <a:endParaRPr lang="en-US"/>
          </a:p>
        </p:txBody>
      </p:sp>
    </p:spTree>
    <p:extLst>
      <p:ext uri="{BB962C8B-B14F-4D97-AF65-F5344CB8AC3E}">
        <p14:creationId xmlns:p14="http://schemas.microsoft.com/office/powerpoint/2010/main" val="1183652521"/>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10235-6DAC-42DE-9B1B-887E1D55E263}" type="datetimeFigureOut">
              <a:rPr lang="en-US" smtClean="0"/>
              <a:t>19-05-09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A4217-3C56-4BB7-8652-A576EA3890AF}" type="slidenum">
              <a:rPr lang="en-US" smtClean="0"/>
              <a:t>‹#›</a:t>
            </a:fld>
            <a:endParaRPr lang="en-US"/>
          </a:p>
        </p:txBody>
      </p:sp>
    </p:spTree>
    <p:extLst>
      <p:ext uri="{BB962C8B-B14F-4D97-AF65-F5344CB8AC3E}">
        <p14:creationId xmlns:p14="http://schemas.microsoft.com/office/powerpoint/2010/main" val="3170805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7" r:id="rId14"/>
    <p:sldLayoutId id="2147483674" r:id="rId15"/>
    <p:sldLayoutId id="2147483675"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700" r:id="rId35"/>
    <p:sldLayoutId id="2147483701"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m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chart" Target="../charts/chart1.xml"/><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hyperlink" Target="http://fred.stlouisfed.org/graph/?g=nJxU" TargetMode="External"/><Relationship Id="rId5" Type="http://schemas.openxmlformats.org/officeDocument/2006/relationships/image" Target="../media/image23.jp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gi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jpe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png"/><Relationship Id="rId30" Type="http://schemas.openxmlformats.org/officeDocument/2006/relationships/image" Target="../media/image63.png"/><Relationship Id="rId31" Type="http://schemas.openxmlformats.org/officeDocument/2006/relationships/image" Target="../media/image64.png"/><Relationship Id="rId32" Type="http://schemas.openxmlformats.org/officeDocument/2006/relationships/image" Target="../media/image65.png"/><Relationship Id="rId9" Type="http://schemas.openxmlformats.org/officeDocument/2006/relationships/image" Target="../media/image42.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33" Type="http://schemas.openxmlformats.org/officeDocument/2006/relationships/image" Target="../media/image66.png"/><Relationship Id="rId34" Type="http://schemas.openxmlformats.org/officeDocument/2006/relationships/image" Target="../media/image67.png"/><Relationship Id="rId35" Type="http://schemas.openxmlformats.org/officeDocument/2006/relationships/image" Target="../media/image68.pn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jpeg"/><Relationship Id="rId17" Type="http://schemas.openxmlformats.org/officeDocument/2006/relationships/image" Target="../media/image50.png"/><Relationship Id="rId18" Type="http://schemas.openxmlformats.org/officeDocument/2006/relationships/image" Target="../media/image51.jpeg"/><Relationship Id="rId19" Type="http://schemas.openxmlformats.org/officeDocument/2006/relationships/image" Target="../media/image52.png"/></Relationships>
</file>

<file path=ppt/slides/_rels/slide19.xml.rels><?xml version="1.0" encoding="UTF-8" standalone="yes"?>
<Relationships xmlns="http://schemas.openxmlformats.org/package/2006/relationships"><Relationship Id="rId9" Type="http://schemas.openxmlformats.org/officeDocument/2006/relationships/image" Target="../media/image73.jpeg"/><Relationship Id="rId20" Type="http://schemas.openxmlformats.org/officeDocument/2006/relationships/image" Target="../media/image61.png"/><Relationship Id="rId10" Type="http://schemas.openxmlformats.org/officeDocument/2006/relationships/image" Target="../media/image74.jpeg"/><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jpeg"/><Relationship Id="rId14" Type="http://schemas.openxmlformats.org/officeDocument/2006/relationships/image" Target="../media/image78.jpeg"/><Relationship Id="rId15" Type="http://schemas.openxmlformats.org/officeDocument/2006/relationships/image" Target="../media/image65.png"/><Relationship Id="rId16" Type="http://schemas.openxmlformats.org/officeDocument/2006/relationships/image" Target="../media/image67.png"/><Relationship Id="rId17" Type="http://schemas.openxmlformats.org/officeDocument/2006/relationships/image" Target="../media/image79.png"/><Relationship Id="rId18" Type="http://schemas.openxmlformats.org/officeDocument/2006/relationships/image" Target="../media/image80.png"/><Relationship Id="rId19"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72.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hyperlink" Target="http://www.mwpvl.com/html/target.html" TargetMode="External"/><Relationship Id="rId7" Type="http://schemas.openxmlformats.org/officeDocument/2006/relationships/image" Target="../media/image86.png"/><Relationship Id="rId8" Type="http://schemas.openxmlformats.org/officeDocument/2006/relationships/image" Target="../media/image80.png"/><Relationship Id="rId9" Type="http://schemas.openxmlformats.org/officeDocument/2006/relationships/hyperlink" Target="http://www.mwpvl.com/html/walmart.html" TargetMode="External"/><Relationship Id="rId10"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png"/><Relationship Id="rId3"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png"/><Relationship Id="rId6" Type="http://schemas.openxmlformats.org/officeDocument/2006/relationships/image" Target="../media/image93.jpeg"/><Relationship Id="rId7" Type="http://schemas.openxmlformats.org/officeDocument/2006/relationships/image" Target="../media/image81.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26.xml"/><Relationship Id="rId5" Type="http://schemas.openxmlformats.org/officeDocument/2006/relationships/image" Target="../media/image97.png"/><Relationship Id="rId1" Type="http://schemas.microsoft.com/office/2007/relationships/media" Target="../media/media1.mp4"/><Relationship Id="rId2" Type="http://schemas.openxmlformats.org/officeDocument/2006/relationships/video" Target="../media/media1.mp4"/></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5" Type="http://schemas.openxmlformats.org/officeDocument/2006/relationships/image" Target="../media/image106.jpeg"/><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107.jpg"/></Relationships>
</file>

<file path=ppt/slides/_rels/slide38.xml.rels><?xml version="1.0" encoding="UTF-8" standalone="yes"?>
<Relationships xmlns="http://schemas.openxmlformats.org/package/2006/relationships"><Relationship Id="rId3" Type="http://schemas.openxmlformats.org/officeDocument/2006/relationships/image" Target="../media/image108.tmp"/><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jpeg"/><Relationship Id="rId7" Type="http://schemas.openxmlformats.org/officeDocument/2006/relationships/image" Target="../media/image112.png"/><Relationship Id="rId8" Type="http://schemas.openxmlformats.org/officeDocument/2006/relationships/image" Target="../media/image113.jpeg"/><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hyperlink" Target="mailto:pazouj@rpi.edu" TargetMode="External"/><Relationship Id="rId6" Type="http://schemas.openxmlformats.org/officeDocument/2006/relationships/hyperlink" Target="http://jenpazour.wordpress.com/" TargetMode="External"/><Relationship Id="rId1" Type="http://schemas.openxmlformats.org/officeDocument/2006/relationships/slideLayout" Target="../slideLayouts/slideLayout13.xml"/><Relationship Id="rId2" Type="http://schemas.openxmlformats.org/officeDocument/2006/relationships/image" Target="../media/image1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gif"/><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321" y="3352772"/>
            <a:ext cx="8315851" cy="1955828"/>
          </a:xfrm>
        </p:spPr>
        <p:txBody>
          <a:bodyPr>
            <a:noAutofit/>
          </a:bodyPr>
          <a:lstStyle/>
          <a:p>
            <a:r>
              <a:rPr lang="en-US" sz="3600" dirty="0" smtClean="0"/>
              <a:t>On-Demand Distribution Systems</a:t>
            </a:r>
            <a:endParaRPr lang="en-US" sz="3600" dirty="0"/>
          </a:p>
        </p:txBody>
      </p:sp>
      <p:sp>
        <p:nvSpPr>
          <p:cNvPr id="4" name="Subtitle 2"/>
          <p:cNvSpPr txBox="1">
            <a:spLocks/>
          </p:cNvSpPr>
          <p:nvPr/>
        </p:nvSpPr>
        <p:spPr bwMode="white">
          <a:xfrm>
            <a:off x="241488" y="5558392"/>
            <a:ext cx="8764490" cy="1020208"/>
          </a:xfrm>
          <a:prstGeom prst="rect">
            <a:avLst/>
          </a:prstGeom>
          <a:ln>
            <a:noFill/>
          </a:ln>
        </p:spPr>
        <p:txBody>
          <a:bodyPr/>
          <a:lstStyle>
            <a:lvl1pPr marL="0" indent="0" algn="l" defTabSz="457200" rtl="0" eaLnBrk="1" latinLnBrk="0" hangingPunct="1">
              <a:spcBef>
                <a:spcPct val="20000"/>
              </a:spcBef>
              <a:buFont typeface="Arial"/>
              <a:buNone/>
              <a:defRPr sz="1400" kern="500" spc="240" baseline="0">
                <a:solidFill>
                  <a:srgbClr val="FFFFFF"/>
                </a:solidFill>
                <a:effectLst/>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1" dirty="0" smtClean="0"/>
              <a:t>Jennifer Pazour, Ph.D.</a:t>
            </a:r>
            <a:r>
              <a:rPr lang="en-US" sz="1600" dirty="0"/>
              <a:t> </a:t>
            </a:r>
            <a:r>
              <a:rPr lang="en-US" sz="1600" dirty="0" smtClean="0"/>
              <a:t>										</a:t>
            </a:r>
          </a:p>
          <a:p>
            <a:r>
              <a:rPr lang="en-US" sz="1600" dirty="0" smtClean="0"/>
              <a:t>Associate Professor of </a:t>
            </a:r>
            <a:r>
              <a:rPr lang="en-US" sz="1600" dirty="0"/>
              <a:t>Industrial and Systems Engineering </a:t>
            </a:r>
            <a:endParaRPr lang="en-US" sz="1600" dirty="0" smtClean="0"/>
          </a:p>
          <a:p>
            <a:r>
              <a:rPr lang="en-US" sz="1600" dirty="0" smtClean="0"/>
              <a:t>pazouj@rpi.edu</a:t>
            </a:r>
          </a:p>
        </p:txBody>
      </p:sp>
      <p:pic>
        <p:nvPicPr>
          <p:cNvPr id="3" name="Picture 2" descr="WCSC Summit Program - REV4.pdf - Adobe Acrobat Pro"/>
          <p:cNvPicPr>
            <a:picLocks noChangeAspect="1"/>
          </p:cNvPicPr>
          <p:nvPr/>
        </p:nvPicPr>
        <p:blipFill rotWithShape="1">
          <a:blip r:embed="rId2">
            <a:extLst>
              <a:ext uri="{28A0092B-C50C-407E-A947-70E740481C1C}">
                <a14:useLocalDpi xmlns:a14="http://schemas.microsoft.com/office/drawing/2010/main" val="0"/>
              </a:ext>
            </a:extLst>
          </a:blip>
          <a:srcRect l="50108" t="41330" r="20108" b="38392"/>
          <a:stretch/>
        </p:blipFill>
        <p:spPr>
          <a:xfrm>
            <a:off x="4586702" y="1441328"/>
            <a:ext cx="4301659" cy="1661652"/>
          </a:xfrm>
          <a:prstGeom prst="rect">
            <a:avLst/>
          </a:prstGeom>
        </p:spPr>
      </p:pic>
      <p:sp>
        <p:nvSpPr>
          <p:cNvPr id="5" name="Rectangle 4"/>
          <p:cNvSpPr/>
          <p:nvPr/>
        </p:nvSpPr>
        <p:spPr>
          <a:xfrm>
            <a:off x="6355419" y="2733648"/>
            <a:ext cx="1113318" cy="369332"/>
          </a:xfrm>
          <a:prstGeom prst="rect">
            <a:avLst/>
          </a:prstGeom>
        </p:spPr>
        <p:txBody>
          <a:bodyPr wrap="none">
            <a:spAutoFit/>
          </a:bodyPr>
          <a:lstStyle/>
          <a:p>
            <a:r>
              <a:rPr lang="en-US" dirty="0"/>
              <a:t>May 2019</a:t>
            </a:r>
          </a:p>
        </p:txBody>
      </p:sp>
    </p:spTree>
    <p:extLst>
      <p:ext uri="{BB962C8B-B14F-4D97-AF65-F5344CB8AC3E}">
        <p14:creationId xmlns:p14="http://schemas.microsoft.com/office/powerpoint/2010/main" val="3630140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idx="4294967295"/>
          </p:nvPr>
        </p:nvSpPr>
        <p:spPr>
          <a:xfrm>
            <a:off x="660400" y="85782"/>
            <a:ext cx="8229600" cy="1143000"/>
          </a:xfrm>
          <a:prstGeom prst="rect">
            <a:avLst/>
          </a:prstGeom>
        </p:spPr>
        <p:txBody>
          <a:bodyPr/>
          <a:lstStyle/>
          <a:p>
            <a:pPr eaLnBrk="1" hangingPunct="1"/>
            <a:r>
              <a:rPr lang="en-US" altLang="en-US" dirty="0" smtClean="0"/>
              <a:t>Fundamentally, I am a Modeler</a:t>
            </a:r>
          </a:p>
        </p:txBody>
      </p:sp>
      <p:pic>
        <p:nvPicPr>
          <p:cNvPr id="5125" name="Picture 2" descr="http://www.airplanesandrockets.com/magazines/images/am-jan-1957-cov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984" y="1334978"/>
            <a:ext cx="3670564" cy="472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18000" y="1489449"/>
            <a:ext cx="4572000" cy="4154984"/>
          </a:xfrm>
          <a:prstGeom prst="rect">
            <a:avLst/>
          </a:prstGeom>
        </p:spPr>
        <p:txBody>
          <a:bodyPr>
            <a:spAutoFit/>
          </a:bodyPr>
          <a:lstStyle/>
          <a:p>
            <a:pPr marL="342900" indent="-342900">
              <a:buFont typeface="Arial" panose="020B0604020202020204" pitchFamily="34" charset="0"/>
              <a:buChar char="•"/>
              <a:defRPr/>
            </a:pPr>
            <a:r>
              <a:rPr lang="en-US" sz="2200" dirty="0"/>
              <a:t>Develop </a:t>
            </a:r>
            <a:r>
              <a:rPr lang="en-US" sz="2200" b="1" dirty="0">
                <a:solidFill>
                  <a:srgbClr val="00B0F0"/>
                </a:solidFill>
              </a:rPr>
              <a:t>mathematical and computational representations</a:t>
            </a:r>
            <a:r>
              <a:rPr lang="en-US" sz="2200" dirty="0"/>
              <a:t> of real-world systems and processes.</a:t>
            </a:r>
          </a:p>
          <a:p>
            <a:pPr marL="342900" indent="-342900">
              <a:buFont typeface="Arial" panose="020B0604020202020204" pitchFamily="34" charset="0"/>
              <a:buChar char="•"/>
              <a:defRPr/>
            </a:pPr>
            <a:r>
              <a:rPr lang="en-US" sz="2200" dirty="0"/>
              <a:t>Study the </a:t>
            </a:r>
            <a:r>
              <a:rPr lang="en-US" sz="2200" b="1" dirty="0">
                <a:solidFill>
                  <a:srgbClr val="7030A0"/>
                </a:solidFill>
              </a:rPr>
              <a:t>structure</a:t>
            </a:r>
            <a:r>
              <a:rPr lang="en-US" sz="2200" dirty="0"/>
              <a:t> of the model and develop</a:t>
            </a:r>
            <a:r>
              <a:rPr lang="en-US" sz="2200" dirty="0">
                <a:solidFill>
                  <a:srgbClr val="FF33FA"/>
                </a:solidFill>
              </a:rPr>
              <a:t> </a:t>
            </a:r>
            <a:r>
              <a:rPr lang="en-US" sz="2200" b="1" dirty="0">
                <a:solidFill>
                  <a:srgbClr val="FF33FA"/>
                </a:solidFill>
              </a:rPr>
              <a:t>solution approaches</a:t>
            </a:r>
            <a:r>
              <a:rPr lang="en-US" sz="2200" dirty="0"/>
              <a:t>.</a:t>
            </a:r>
          </a:p>
          <a:p>
            <a:pPr marL="342900" indent="-342900">
              <a:buFont typeface="Arial" panose="020B0604020202020204" pitchFamily="34" charset="0"/>
              <a:buChar char="•"/>
              <a:defRPr/>
            </a:pPr>
            <a:r>
              <a:rPr lang="en-US" sz="2200" dirty="0"/>
              <a:t>Use models to </a:t>
            </a:r>
            <a:r>
              <a:rPr lang="en-US" sz="2200" b="1" dirty="0">
                <a:solidFill>
                  <a:srgbClr val="92D050"/>
                </a:solidFill>
              </a:rPr>
              <a:t>study</a:t>
            </a:r>
            <a:r>
              <a:rPr lang="en-US" sz="2200" dirty="0"/>
              <a:t> and </a:t>
            </a:r>
            <a:r>
              <a:rPr lang="en-US" sz="2200" b="1" dirty="0">
                <a:solidFill>
                  <a:srgbClr val="92D050"/>
                </a:solidFill>
              </a:rPr>
              <a:t>understand</a:t>
            </a:r>
            <a:r>
              <a:rPr lang="en-US" sz="2200" dirty="0"/>
              <a:t> the </a:t>
            </a:r>
            <a:r>
              <a:rPr lang="en-US" sz="2200" b="1" dirty="0">
                <a:solidFill>
                  <a:srgbClr val="00B0F0"/>
                </a:solidFill>
              </a:rPr>
              <a:t>dynamics</a:t>
            </a:r>
            <a:r>
              <a:rPr lang="en-US" sz="2200" dirty="0"/>
              <a:t> and </a:t>
            </a:r>
            <a:r>
              <a:rPr lang="en-US" sz="2200" b="1" dirty="0">
                <a:solidFill>
                  <a:schemeClr val="accent1">
                    <a:lumMod val="75000"/>
                  </a:schemeClr>
                </a:solidFill>
              </a:rPr>
              <a:t>properties</a:t>
            </a:r>
            <a:r>
              <a:rPr lang="en-US" sz="2200" dirty="0"/>
              <a:t> of the system and processes.</a:t>
            </a:r>
          </a:p>
          <a:p>
            <a:pPr marL="342900" indent="-342900">
              <a:buFont typeface="Arial" panose="020B0604020202020204" pitchFamily="34" charset="0"/>
              <a:buChar char="•"/>
              <a:defRPr/>
            </a:pPr>
            <a:r>
              <a:rPr lang="en-US" sz="2200" dirty="0"/>
              <a:t>Recommend </a:t>
            </a:r>
            <a:r>
              <a:rPr lang="en-US" sz="2200" b="1" dirty="0">
                <a:solidFill>
                  <a:schemeClr val="accent6">
                    <a:lumMod val="75000"/>
                  </a:schemeClr>
                </a:solidFill>
              </a:rPr>
              <a:t>strategies</a:t>
            </a:r>
            <a:r>
              <a:rPr lang="en-US" sz="2200" dirty="0"/>
              <a:t> and </a:t>
            </a:r>
            <a:r>
              <a:rPr lang="en-US" sz="2200" b="1" dirty="0">
                <a:solidFill>
                  <a:schemeClr val="accent6">
                    <a:lumMod val="75000"/>
                  </a:schemeClr>
                </a:solidFill>
              </a:rPr>
              <a:t>policies</a:t>
            </a:r>
            <a:r>
              <a:rPr lang="en-US" sz="2200" dirty="0"/>
              <a:t> that </a:t>
            </a:r>
            <a:r>
              <a:rPr lang="en-US" sz="2200" b="1" dirty="0">
                <a:solidFill>
                  <a:schemeClr val="accent2"/>
                </a:solidFill>
              </a:rPr>
              <a:t>optimize performance measures.</a:t>
            </a:r>
          </a:p>
        </p:txBody>
      </p:sp>
    </p:spTree>
    <p:extLst>
      <p:ext uri="{BB962C8B-B14F-4D97-AF65-F5344CB8AC3E}">
        <p14:creationId xmlns:p14="http://schemas.microsoft.com/office/powerpoint/2010/main" val="12284539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6"/>
          </p:nvPr>
        </p:nvSpPr>
        <p:spPr/>
        <p:txBody>
          <a:bodyPr/>
          <a:lstStyle/>
          <a:p>
            <a:r>
              <a:rPr lang="en-US" dirty="0" smtClean="0"/>
              <a:t>Research Methodology: Applied Operations Research</a:t>
            </a:r>
            <a:endParaRPr lang="en-US" dirty="0"/>
          </a:p>
        </p:txBody>
      </p:sp>
      <p:grpSp>
        <p:nvGrpSpPr>
          <p:cNvPr id="16" name="Group 15"/>
          <p:cNvGrpSpPr/>
          <p:nvPr/>
        </p:nvGrpSpPr>
        <p:grpSpPr>
          <a:xfrm>
            <a:off x="182610" y="2185499"/>
            <a:ext cx="8719787" cy="2599451"/>
            <a:chOff x="139413" y="3659641"/>
            <a:chExt cx="8719787" cy="2599451"/>
          </a:xfrm>
        </p:grpSpPr>
        <p:pic>
          <p:nvPicPr>
            <p:cNvPr id="31" name="Picture Placeholder 5"/>
            <p:cNvPicPr>
              <a:picLocks noChangeAspect="1"/>
            </p:cNvPicPr>
            <p:nvPr/>
          </p:nvPicPr>
          <p:blipFill>
            <a:blip r:embed="rId3" cstate="print">
              <a:extLst>
                <a:ext uri="{28A0092B-C50C-407E-A947-70E740481C1C}">
                  <a14:useLocalDpi xmlns:a14="http://schemas.microsoft.com/office/drawing/2010/main" val="0"/>
                </a:ext>
              </a:extLst>
            </a:blip>
            <a:srcRect l="7093" r="7093"/>
            <a:stretch>
              <a:fillRect/>
            </a:stretch>
          </p:blipFill>
          <p:spPr>
            <a:xfrm>
              <a:off x="139413" y="4283152"/>
              <a:ext cx="2261361" cy="1447899"/>
            </a:xfrm>
            <a:prstGeom prst="rect">
              <a:avLst/>
            </a:prstGeom>
          </p:spPr>
        </p:pic>
        <p:grpSp>
          <p:nvGrpSpPr>
            <p:cNvPr id="6" name="Group 5"/>
            <p:cNvGrpSpPr/>
            <p:nvPr/>
          </p:nvGrpSpPr>
          <p:grpSpPr>
            <a:xfrm>
              <a:off x="253176" y="3659641"/>
              <a:ext cx="8606024" cy="2599451"/>
              <a:chOff x="2183903" y="2533650"/>
              <a:chExt cx="8275222" cy="2599451"/>
            </a:xfrm>
          </p:grpSpPr>
          <p:grpSp>
            <p:nvGrpSpPr>
              <p:cNvPr id="7" name="Group 13"/>
              <p:cNvGrpSpPr>
                <a:grpSpLocks/>
              </p:cNvGrpSpPr>
              <p:nvPr/>
            </p:nvGrpSpPr>
            <p:grpSpPr bwMode="auto">
              <a:xfrm>
                <a:off x="4007526" y="3057158"/>
                <a:ext cx="2520766" cy="1628412"/>
                <a:chOff x="3073662" y="2438400"/>
                <a:chExt cx="3789619" cy="2447925"/>
              </a:xfrm>
            </p:grpSpPr>
            <p:pic>
              <p:nvPicPr>
                <p:cNvPr id="28" name="Picture 8" descr="CAREERProposal_Summer2014.pdf - Adobe Acrobat Pro"/>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80321" y="2622285"/>
                  <a:ext cx="2810650" cy="10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CAREERProposal_Summer2014.pdf - Adobe Acrobat Pro"/>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3662" y="3219451"/>
                  <a:ext cx="3789619" cy="166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9"/>
                <p:cNvSpPr txBox="1">
                  <a:spLocks noChangeArrowheads="1"/>
                </p:cNvSpPr>
                <p:nvPr/>
              </p:nvSpPr>
              <p:spPr bwMode="auto">
                <a:xfrm>
                  <a:off x="3451181" y="2438400"/>
                  <a:ext cx="1291123" cy="45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350" dirty="0">
                      <a:latin typeface="Calibri"/>
                      <a:cs typeface="Calibri"/>
                    </a:rPr>
                    <a:t>Maximize</a:t>
                  </a:r>
                </a:p>
              </p:txBody>
            </p:sp>
          </p:grpSp>
          <p:sp>
            <p:nvSpPr>
              <p:cNvPr id="8" name="TextBox 19"/>
              <p:cNvSpPr txBox="1">
                <a:spLocks noChangeArrowheads="1"/>
              </p:cNvSpPr>
              <p:nvPr/>
            </p:nvSpPr>
            <p:spPr bwMode="auto">
              <a:xfrm>
                <a:off x="2183903" y="2568970"/>
                <a:ext cx="1916078" cy="507831"/>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350" dirty="0" smtClean="0">
                    <a:latin typeface="Arial" panose="020B0604020202020204" pitchFamily="34" charset="0"/>
                  </a:rPr>
                  <a:t>New Systems</a:t>
                </a:r>
                <a:r>
                  <a:rPr lang="en-US" altLang="en-US" sz="1350" dirty="0">
                    <a:latin typeface="Arial" panose="020B0604020202020204" pitchFamily="34" charset="0"/>
                  </a:rPr>
                  <a:t> </a:t>
                </a:r>
                <a:r>
                  <a:rPr lang="en-US" altLang="en-US" sz="1350" dirty="0" smtClean="0">
                    <a:latin typeface="Arial" panose="020B0604020202020204" pitchFamily="34" charset="0"/>
                  </a:rPr>
                  <a:t>&amp; Processes</a:t>
                </a:r>
                <a:endParaRPr lang="en-US" altLang="en-US" sz="1350" dirty="0">
                  <a:latin typeface="Arial" panose="020B0604020202020204" pitchFamily="34" charset="0"/>
                </a:endParaRPr>
              </a:p>
            </p:txBody>
          </p:sp>
          <p:sp>
            <p:nvSpPr>
              <p:cNvPr id="9" name="TextBox 19"/>
              <p:cNvSpPr txBox="1">
                <a:spLocks noChangeArrowheads="1"/>
              </p:cNvSpPr>
              <p:nvPr/>
            </p:nvSpPr>
            <p:spPr bwMode="auto">
              <a:xfrm>
                <a:off x="8236451" y="2542381"/>
                <a:ext cx="2222673" cy="507831"/>
              </a:xfrm>
              <a:prstGeom prst="rect">
                <a:avLst/>
              </a:prstGeom>
              <a:solidFill>
                <a:schemeClr val="bg2">
                  <a:lumMod val="90000"/>
                </a:schemeClr>
              </a:solidFill>
              <a:ln>
                <a:noFill/>
              </a:ln>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350" dirty="0" smtClean="0">
                    <a:latin typeface="Arial" panose="020B0604020202020204" pitchFamily="34" charset="0"/>
                  </a:rPr>
                  <a:t>Decision-Support Systems &amp; Data-Driven Decisions </a:t>
                </a:r>
                <a:endParaRPr lang="en-US" altLang="en-US" sz="1350" dirty="0">
                  <a:latin typeface="Arial" panose="020B0604020202020204" pitchFamily="34" charset="0"/>
                </a:endParaRPr>
              </a:p>
            </p:txBody>
          </p:sp>
          <p:sp>
            <p:nvSpPr>
              <p:cNvPr id="10" name="TextBox 19"/>
              <p:cNvSpPr txBox="1">
                <a:spLocks noChangeArrowheads="1"/>
              </p:cNvSpPr>
              <p:nvPr/>
            </p:nvSpPr>
            <p:spPr bwMode="auto">
              <a:xfrm>
                <a:off x="4190212" y="2552423"/>
                <a:ext cx="1916078" cy="507831"/>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350" dirty="0">
                    <a:latin typeface="Arial" panose="020B0604020202020204" pitchFamily="34" charset="0"/>
                  </a:rPr>
                  <a:t>Mathematical</a:t>
                </a:r>
                <a:br>
                  <a:rPr lang="en-US" altLang="en-US" sz="1350" dirty="0">
                    <a:latin typeface="Arial" panose="020B0604020202020204" pitchFamily="34" charset="0"/>
                  </a:rPr>
                </a:br>
                <a:r>
                  <a:rPr lang="en-US" altLang="en-US" sz="1350" dirty="0" smtClean="0">
                    <a:latin typeface="Arial" panose="020B0604020202020204" pitchFamily="34" charset="0"/>
                  </a:rPr>
                  <a:t>Models &amp; Algorithms</a:t>
                </a:r>
                <a:endParaRPr lang="en-US" altLang="en-US" sz="1350" dirty="0">
                  <a:latin typeface="Arial" panose="020B0604020202020204" pitchFamily="34" charset="0"/>
                </a:endParaRPr>
              </a:p>
            </p:txBody>
          </p:sp>
          <p:sp>
            <p:nvSpPr>
              <p:cNvPr id="11" name="TextBox 19"/>
              <p:cNvSpPr txBox="1">
                <a:spLocks noChangeArrowheads="1"/>
              </p:cNvSpPr>
              <p:nvPr/>
            </p:nvSpPr>
            <p:spPr bwMode="auto">
              <a:xfrm>
                <a:off x="6218935" y="2542379"/>
                <a:ext cx="1916078" cy="507831"/>
              </a:xfrm>
              <a:prstGeom prst="rect">
                <a:avLst/>
              </a:prstGeom>
              <a:solidFill>
                <a:schemeClr val="bg2">
                  <a:lumMod val="90000"/>
                </a:schemeClr>
              </a:solidFill>
              <a:ln>
                <a:noFill/>
              </a:ln>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350" dirty="0">
                    <a:latin typeface="Arial" panose="020B0604020202020204" pitchFamily="34" charset="0"/>
                  </a:rPr>
                  <a:t>Insights and Recommendations</a:t>
                </a:r>
              </a:p>
            </p:txBody>
          </p:sp>
          <p:sp>
            <p:nvSpPr>
              <p:cNvPr id="12" name="Curved Up Arrow 11"/>
              <p:cNvSpPr/>
              <p:nvPr/>
            </p:nvSpPr>
            <p:spPr>
              <a:xfrm>
                <a:off x="3737232" y="4797280"/>
                <a:ext cx="725498" cy="335821"/>
              </a:xfrm>
              <a:prstGeom prst="curvedUp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13" name="Curved Up Arrow 12"/>
              <p:cNvSpPr/>
              <p:nvPr/>
            </p:nvSpPr>
            <p:spPr>
              <a:xfrm>
                <a:off x="5856187" y="4797280"/>
                <a:ext cx="725498" cy="335821"/>
              </a:xfrm>
              <a:prstGeom prst="curvedUp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14" name="Curved Up Arrow 13"/>
              <p:cNvSpPr/>
              <p:nvPr/>
            </p:nvSpPr>
            <p:spPr>
              <a:xfrm>
                <a:off x="7873704" y="4797280"/>
                <a:ext cx="725498" cy="335821"/>
              </a:xfrm>
              <a:prstGeom prst="curvedUp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grpSp>
            <p:nvGrpSpPr>
              <p:cNvPr id="18" name="Group 15"/>
              <p:cNvGrpSpPr>
                <a:grpSpLocks/>
              </p:cNvGrpSpPr>
              <p:nvPr/>
            </p:nvGrpSpPr>
            <p:grpSpPr bwMode="auto">
              <a:xfrm>
                <a:off x="6276480" y="3094357"/>
                <a:ext cx="1809534" cy="1550167"/>
                <a:chOff x="6683091" y="2518968"/>
                <a:chExt cx="3018271" cy="2473779"/>
              </a:xfrm>
            </p:grpSpPr>
            <p:pic>
              <p:nvPicPr>
                <p:cNvPr id="26" name="Picture 11" descr="CAREERProposal_Summer2014.pdf - Adobe Acrobat Pro"/>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85219" y="2518968"/>
                  <a:ext cx="2992181" cy="159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4"/>
                <p:cNvSpPr txBox="1">
                  <a:spLocks noChangeArrowheads="1"/>
                </p:cNvSpPr>
                <p:nvPr/>
              </p:nvSpPr>
              <p:spPr bwMode="auto">
                <a:xfrm>
                  <a:off x="6683091" y="4256015"/>
                  <a:ext cx="3018271" cy="7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latin typeface="Calibri"/>
                      <a:cs typeface="Calibri"/>
                    </a:rPr>
                    <a:t>New Insights Policy &amp; </a:t>
                  </a:r>
                  <a:br>
                    <a:rPr lang="en-US" altLang="en-US" sz="1200" dirty="0">
                      <a:latin typeface="Calibri"/>
                      <a:cs typeface="Calibri"/>
                    </a:rPr>
                  </a:br>
                  <a:r>
                    <a:rPr lang="en-US" altLang="en-US" sz="1200" dirty="0">
                      <a:latin typeface="Calibri"/>
                      <a:cs typeface="Calibri"/>
                    </a:rPr>
                    <a:t>Design Recommendations</a:t>
                  </a:r>
                </a:p>
              </p:txBody>
            </p:sp>
          </p:grpSp>
          <p:graphicFrame>
            <p:nvGraphicFramePr>
              <p:cNvPr id="19" name="Chart 18"/>
              <p:cNvGraphicFramePr>
                <a:graphicFrameLocks/>
              </p:cNvGraphicFramePr>
              <p:nvPr>
                <p:extLst/>
              </p:nvPr>
            </p:nvGraphicFramePr>
            <p:xfrm>
              <a:off x="8151692" y="3074128"/>
              <a:ext cx="2146514" cy="1769246"/>
            </p:xfrm>
            <a:graphic>
              <a:graphicData uri="http://schemas.openxmlformats.org/drawingml/2006/chart">
                <c:chart xmlns:c="http://schemas.openxmlformats.org/drawingml/2006/chart" xmlns:r="http://schemas.openxmlformats.org/officeDocument/2006/relationships" r:id="rId7"/>
              </a:graphicData>
            </a:graphic>
          </p:graphicFrame>
          <p:sp>
            <p:nvSpPr>
              <p:cNvPr id="20" name="Rectangle 19"/>
              <p:cNvSpPr/>
              <p:nvPr/>
            </p:nvSpPr>
            <p:spPr bwMode="auto">
              <a:xfrm>
                <a:off x="2183903" y="2549339"/>
                <a:ext cx="1916078" cy="2226640"/>
              </a:xfrm>
              <a:prstGeom prst="rect">
                <a:avLst/>
              </a:prstGeom>
              <a:no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ln>
                    <a:solidFill>
                      <a:schemeClr val="bg1">
                        <a:lumMod val="50000"/>
                      </a:schemeClr>
                    </a:solidFill>
                  </a:ln>
                </a:endParaRPr>
              </a:p>
            </p:txBody>
          </p:sp>
          <p:sp>
            <p:nvSpPr>
              <p:cNvPr id="23" name="Rectangle 22"/>
              <p:cNvSpPr/>
              <p:nvPr/>
            </p:nvSpPr>
            <p:spPr bwMode="auto">
              <a:xfrm>
                <a:off x="4203203" y="2540374"/>
                <a:ext cx="1916078" cy="2226640"/>
              </a:xfrm>
              <a:prstGeom prst="rect">
                <a:avLst/>
              </a:prstGeom>
              <a:no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ln>
                    <a:solidFill>
                      <a:schemeClr val="bg1">
                        <a:lumMod val="50000"/>
                      </a:schemeClr>
                    </a:solidFill>
                  </a:ln>
                </a:endParaRPr>
              </a:p>
            </p:txBody>
          </p:sp>
          <p:sp>
            <p:nvSpPr>
              <p:cNvPr id="24" name="Rectangle 23"/>
              <p:cNvSpPr/>
              <p:nvPr/>
            </p:nvSpPr>
            <p:spPr bwMode="auto">
              <a:xfrm>
                <a:off x="6244915" y="2542615"/>
                <a:ext cx="1916078" cy="2226640"/>
              </a:xfrm>
              <a:prstGeom prst="rect">
                <a:avLst/>
              </a:prstGeom>
              <a:no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ln>
                    <a:solidFill>
                      <a:schemeClr val="bg1">
                        <a:lumMod val="50000"/>
                      </a:schemeClr>
                    </a:solidFill>
                  </a:ln>
                </a:endParaRPr>
              </a:p>
            </p:txBody>
          </p:sp>
          <p:sp>
            <p:nvSpPr>
              <p:cNvPr id="25" name="Rectangle 24"/>
              <p:cNvSpPr/>
              <p:nvPr/>
            </p:nvSpPr>
            <p:spPr bwMode="auto">
              <a:xfrm>
                <a:off x="8253008" y="2533650"/>
                <a:ext cx="2206117" cy="2226640"/>
              </a:xfrm>
              <a:prstGeom prst="rect">
                <a:avLst/>
              </a:prstGeom>
              <a:no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ln>
                    <a:solidFill>
                      <a:schemeClr val="bg1">
                        <a:lumMod val="50000"/>
                      </a:schemeClr>
                    </a:solidFill>
                  </a:ln>
                </a:endParaRPr>
              </a:p>
            </p:txBody>
          </p:sp>
        </p:grpSp>
      </p:grpSp>
      <p:sp>
        <p:nvSpPr>
          <p:cNvPr id="32" name="TextBox 18"/>
          <p:cNvSpPr txBox="1">
            <a:spLocks noChangeArrowheads="1"/>
          </p:cNvSpPr>
          <p:nvPr/>
        </p:nvSpPr>
        <p:spPr bwMode="auto">
          <a:xfrm>
            <a:off x="1313290" y="4896017"/>
            <a:ext cx="20811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dirty="0">
                <a:latin typeface="Calibri"/>
                <a:cs typeface="Calibri"/>
              </a:rPr>
              <a:t>Determine what to Model</a:t>
            </a:r>
          </a:p>
          <a:p>
            <a:pPr eaLnBrk="1" hangingPunct="1">
              <a:spcBef>
                <a:spcPct val="0"/>
              </a:spcBef>
              <a:buFontTx/>
              <a:buNone/>
            </a:pPr>
            <a:r>
              <a:rPr lang="en-US" altLang="en-US" sz="1400" dirty="0">
                <a:latin typeface="Calibri"/>
                <a:cs typeface="Calibri"/>
              </a:rPr>
              <a:t>Trade-Off Analysis</a:t>
            </a:r>
          </a:p>
          <a:p>
            <a:pPr eaLnBrk="1" hangingPunct="1">
              <a:spcBef>
                <a:spcPct val="0"/>
              </a:spcBef>
              <a:buFontTx/>
              <a:buNone/>
            </a:pPr>
            <a:r>
              <a:rPr lang="en-US" altLang="en-US" sz="1400" dirty="0">
                <a:latin typeface="Calibri"/>
                <a:cs typeface="Calibri"/>
              </a:rPr>
              <a:t>Mathematical Modeling</a:t>
            </a:r>
          </a:p>
        </p:txBody>
      </p:sp>
      <p:sp>
        <p:nvSpPr>
          <p:cNvPr id="33" name="TextBox 19"/>
          <p:cNvSpPr txBox="1">
            <a:spLocks noChangeArrowheads="1"/>
          </p:cNvSpPr>
          <p:nvPr/>
        </p:nvSpPr>
        <p:spPr bwMode="auto">
          <a:xfrm>
            <a:off x="3872620" y="4896017"/>
            <a:ext cx="22229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dirty="0">
                <a:latin typeface="Calibri"/>
                <a:cs typeface="Calibri"/>
              </a:rPr>
              <a:t>Structural Results, </a:t>
            </a:r>
          </a:p>
          <a:p>
            <a:pPr eaLnBrk="1" hangingPunct="1">
              <a:spcBef>
                <a:spcPct val="0"/>
              </a:spcBef>
              <a:buFontTx/>
              <a:buNone/>
            </a:pPr>
            <a:r>
              <a:rPr lang="en-US" altLang="en-US" sz="1400" dirty="0">
                <a:latin typeface="Calibri"/>
                <a:cs typeface="Calibri"/>
              </a:rPr>
              <a:t>Solution Approach</a:t>
            </a:r>
          </a:p>
          <a:p>
            <a:pPr eaLnBrk="1" hangingPunct="1">
              <a:spcBef>
                <a:spcPct val="0"/>
              </a:spcBef>
              <a:buFontTx/>
              <a:buNone/>
            </a:pPr>
            <a:r>
              <a:rPr lang="en-US" altLang="en-US" sz="1400" dirty="0">
                <a:latin typeface="Calibri"/>
                <a:cs typeface="Calibri"/>
              </a:rPr>
              <a:t>Computational Experiments</a:t>
            </a:r>
          </a:p>
        </p:txBody>
      </p:sp>
      <p:sp>
        <p:nvSpPr>
          <p:cNvPr id="34" name="TextBox 18"/>
          <p:cNvSpPr txBox="1">
            <a:spLocks noChangeArrowheads="1"/>
          </p:cNvSpPr>
          <p:nvPr/>
        </p:nvSpPr>
        <p:spPr bwMode="auto">
          <a:xfrm>
            <a:off x="6213624" y="4896017"/>
            <a:ext cx="23339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dirty="0">
                <a:latin typeface="Calibri"/>
                <a:cs typeface="Calibri"/>
              </a:rPr>
              <a:t>Visualization Techniques </a:t>
            </a:r>
          </a:p>
          <a:p>
            <a:pPr eaLnBrk="1" hangingPunct="1">
              <a:spcBef>
                <a:spcPct val="0"/>
              </a:spcBef>
              <a:buFontTx/>
              <a:buNone/>
            </a:pPr>
            <a:r>
              <a:rPr lang="en-US" altLang="en-US" sz="1400" dirty="0">
                <a:latin typeface="Calibri"/>
                <a:cs typeface="Calibri"/>
              </a:rPr>
              <a:t>Provide Decision Trade-offs</a:t>
            </a:r>
          </a:p>
          <a:p>
            <a:pPr eaLnBrk="1" hangingPunct="1">
              <a:spcBef>
                <a:spcPct val="0"/>
              </a:spcBef>
              <a:buFontTx/>
              <a:buNone/>
            </a:pPr>
            <a:r>
              <a:rPr lang="en-US" altLang="en-US" sz="1400" dirty="0">
                <a:latin typeface="Calibri"/>
                <a:cs typeface="Calibri"/>
              </a:rPr>
              <a:t>Interactive Tool Development</a:t>
            </a:r>
          </a:p>
        </p:txBody>
      </p:sp>
      <p:sp>
        <p:nvSpPr>
          <p:cNvPr id="21" name="Rectangle 20"/>
          <p:cNvSpPr/>
          <p:nvPr/>
        </p:nvSpPr>
        <p:spPr>
          <a:xfrm>
            <a:off x="317990" y="901583"/>
            <a:ext cx="8584406" cy="830997"/>
          </a:xfrm>
          <a:prstGeom prst="rect">
            <a:avLst/>
          </a:prstGeom>
        </p:spPr>
        <p:txBody>
          <a:bodyPr wrap="square">
            <a:spAutoFit/>
          </a:bodyPr>
          <a:lstStyle/>
          <a:p>
            <a:r>
              <a:rPr lang="en-US" sz="2400" dirty="0"/>
              <a:t>Develop and use mathematical models to guide </a:t>
            </a:r>
            <a:br>
              <a:rPr lang="en-US" sz="2400" dirty="0"/>
            </a:br>
            <a:r>
              <a:rPr lang="en-US" sz="2400" dirty="0"/>
              <a:t>decision making for supply chain and logistics challenges.  </a:t>
            </a:r>
          </a:p>
        </p:txBody>
      </p:sp>
    </p:spTree>
    <p:extLst>
      <p:ext uri="{BB962C8B-B14F-4D97-AF65-F5344CB8AC3E}">
        <p14:creationId xmlns:p14="http://schemas.microsoft.com/office/powerpoint/2010/main" val="1796904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en-US" dirty="0" smtClean="0"/>
              <a:t>Awesome Research Team</a:t>
            </a:r>
            <a:endParaRPr lang="en-US" dirty="0"/>
          </a:p>
        </p:txBody>
      </p:sp>
      <p:pic>
        <p:nvPicPr>
          <p:cNvPr id="5" name="Picture 2" descr="Image result for hannah horner R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717" y="917144"/>
            <a:ext cx="1707182" cy="17071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02717" y="1993591"/>
            <a:ext cx="1861407" cy="615553"/>
          </a:xfrm>
          <a:prstGeom prst="rect">
            <a:avLst/>
          </a:prstGeom>
          <a:noFill/>
        </p:spPr>
        <p:txBody>
          <a:bodyPr wrap="none" rtlCol="0">
            <a:spAutoFit/>
          </a:bodyPr>
          <a:lstStyle/>
          <a:p>
            <a:r>
              <a:rPr lang="en-US" dirty="0" smtClean="0">
                <a:solidFill>
                  <a:schemeClr val="bg1"/>
                </a:solidFill>
              </a:rPr>
              <a:t>Hannah Horner</a:t>
            </a:r>
          </a:p>
          <a:p>
            <a:r>
              <a:rPr lang="en-US" sz="1600" dirty="0" smtClean="0">
                <a:solidFill>
                  <a:schemeClr val="bg1"/>
                </a:solidFill>
              </a:rPr>
              <a:t>Math PhD Student</a:t>
            </a:r>
            <a:endParaRPr lang="en-US" sz="1600" dirty="0">
              <a:solidFill>
                <a:schemeClr val="bg1"/>
              </a:solidFill>
            </a:endParaRPr>
          </a:p>
        </p:txBody>
      </p:sp>
      <p:pic>
        <p:nvPicPr>
          <p:cNvPr id="7" name="Picture 2" descr="http://ise.rpi.edu/sites/default/files/people/Headshot_Rosemon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2797" y="1188161"/>
            <a:ext cx="1910611" cy="1713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84556" y="2362716"/>
            <a:ext cx="1888402" cy="523220"/>
          </a:xfrm>
          <a:prstGeom prst="rect">
            <a:avLst/>
          </a:prstGeom>
        </p:spPr>
        <p:txBody>
          <a:bodyPr wrap="none">
            <a:spAutoFit/>
          </a:bodyPr>
          <a:lstStyle/>
          <a:p>
            <a:r>
              <a:rPr lang="en-US" sz="1400" b="1" dirty="0" smtClean="0">
                <a:solidFill>
                  <a:schemeClr val="bg1"/>
                </a:solidFill>
                <a:latin typeface="+mj-lt"/>
                <a:ea typeface="Calibri" panose="020F0502020204030204" pitchFamily="34" charset="0"/>
              </a:rPr>
              <a:t>Rosemonde Ausseil</a:t>
            </a:r>
          </a:p>
          <a:p>
            <a:r>
              <a:rPr lang="en-US" sz="1400" b="1" dirty="0" smtClean="0">
                <a:solidFill>
                  <a:schemeClr val="bg1"/>
                </a:solidFill>
                <a:latin typeface="+mj-lt"/>
              </a:rPr>
              <a:t>ISE PhD Student</a:t>
            </a:r>
            <a:endParaRPr lang="en-US" sz="1400" b="1" dirty="0">
              <a:solidFill>
                <a:schemeClr val="bg1"/>
              </a:solidFill>
              <a:latin typeface="+mj-lt"/>
            </a:endParaRPr>
          </a:p>
        </p:txBody>
      </p:sp>
      <p:pic>
        <p:nvPicPr>
          <p:cNvPr id="9" name="Picture 2" descr="Image result for safron smi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746" y="2954444"/>
            <a:ext cx="3633726" cy="14622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62827" y="2942305"/>
            <a:ext cx="1582484" cy="923330"/>
          </a:xfrm>
          <a:prstGeom prst="rect">
            <a:avLst/>
          </a:prstGeom>
          <a:noFill/>
        </p:spPr>
        <p:txBody>
          <a:bodyPr wrap="none" rtlCol="0">
            <a:spAutoFit/>
          </a:bodyPr>
          <a:lstStyle/>
          <a:p>
            <a:r>
              <a:rPr lang="en-US" dirty="0" smtClean="0"/>
              <a:t>Safron Smith,</a:t>
            </a:r>
          </a:p>
          <a:p>
            <a:r>
              <a:rPr lang="en-US" dirty="0" smtClean="0"/>
              <a:t>MS Student </a:t>
            </a:r>
            <a:br>
              <a:rPr lang="en-US" dirty="0" smtClean="0"/>
            </a:br>
            <a:r>
              <a:rPr lang="en-US" dirty="0" smtClean="0"/>
              <a:t>Researcher</a:t>
            </a:r>
            <a:endParaRPr lang="en-US" dirty="0"/>
          </a:p>
        </p:txBody>
      </p:sp>
      <p:sp>
        <p:nvSpPr>
          <p:cNvPr id="11" name="Rectangle 10"/>
          <p:cNvSpPr/>
          <p:nvPr/>
        </p:nvSpPr>
        <p:spPr>
          <a:xfrm>
            <a:off x="95451" y="2883321"/>
            <a:ext cx="1877437" cy="646331"/>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rPr>
              <a:t>ISE Ph.D. Student</a:t>
            </a:r>
          </a:p>
          <a:p>
            <a:r>
              <a:rPr lang="en-US" dirty="0" smtClean="0">
                <a:latin typeface="Times New Roman" panose="02020603050405020304" pitchFamily="18" charset="0"/>
                <a:ea typeface="Calibri" panose="020F0502020204030204" pitchFamily="34" charset="0"/>
              </a:rPr>
              <a:t>Kaan </a:t>
            </a:r>
            <a:r>
              <a:rPr lang="en-US" dirty="0">
                <a:latin typeface="Times New Roman" panose="02020603050405020304" pitchFamily="18" charset="0"/>
                <a:ea typeface="Calibri" panose="020F0502020204030204" pitchFamily="34" charset="0"/>
              </a:rPr>
              <a:t>Unnu </a:t>
            </a:r>
            <a:endParaRPr lang="en-US" dirty="0"/>
          </a:p>
        </p:txBody>
      </p:sp>
      <p:pic>
        <p:nvPicPr>
          <p:cNvPr id="12" name="Picture 2" descr="http://ise.rpi.edu/sites/default/files/people/KaanUnn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591" y="1023163"/>
            <a:ext cx="1398905" cy="18018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21044" y="1331664"/>
            <a:ext cx="3095719" cy="2585323"/>
          </a:xfrm>
          <a:prstGeom prst="rect">
            <a:avLst/>
          </a:prstGeom>
          <a:noFill/>
        </p:spPr>
        <p:txBody>
          <a:bodyPr wrap="none" rtlCol="0">
            <a:spAutoFit/>
          </a:bodyPr>
          <a:lstStyle/>
          <a:p>
            <a:r>
              <a:rPr lang="en-US" dirty="0" smtClean="0"/>
              <a:t>Undergraduate Researchers</a:t>
            </a:r>
          </a:p>
          <a:p>
            <a:pPr marL="285750" indent="-285750">
              <a:buFont typeface="Arial" panose="020B0604020202020204" pitchFamily="34" charset="0"/>
              <a:buChar char="•"/>
            </a:pPr>
            <a:r>
              <a:rPr lang="en-US" dirty="0" smtClean="0"/>
              <a:t>Ana Duque</a:t>
            </a:r>
          </a:p>
          <a:p>
            <a:pPr marL="285750" indent="-285750">
              <a:buFont typeface="Arial" panose="020B0604020202020204" pitchFamily="34" charset="0"/>
              <a:buChar char="•"/>
            </a:pPr>
            <a:r>
              <a:rPr lang="en-US" dirty="0" smtClean="0"/>
              <a:t>Tina Nazario</a:t>
            </a:r>
          </a:p>
          <a:p>
            <a:pPr marL="285750" indent="-285750">
              <a:buFont typeface="Arial" panose="020B0604020202020204" pitchFamily="34" charset="0"/>
              <a:buChar char="•"/>
            </a:pPr>
            <a:r>
              <a:rPr lang="en-US" dirty="0" smtClean="0"/>
              <a:t>Brooke Ramlakhan</a:t>
            </a:r>
          </a:p>
          <a:p>
            <a:pPr marL="285750" indent="-285750">
              <a:buFont typeface="Arial" panose="020B0604020202020204" pitchFamily="34" charset="0"/>
              <a:buChar char="•"/>
            </a:pPr>
            <a:r>
              <a:rPr lang="en-US" dirty="0" smtClean="0"/>
              <a:t>Wenlin Gong</a:t>
            </a:r>
          </a:p>
          <a:p>
            <a:pPr marL="285750" indent="-285750">
              <a:buFont typeface="Arial" panose="020B0604020202020204" pitchFamily="34" charset="0"/>
              <a:buChar char="•"/>
            </a:pPr>
            <a:r>
              <a:rPr lang="en-US" dirty="0" smtClean="0"/>
              <a:t>Anand Gandhi</a:t>
            </a:r>
          </a:p>
          <a:p>
            <a:pPr marL="285750" indent="-285750">
              <a:buFont typeface="Arial" panose="020B0604020202020204" pitchFamily="34" charset="0"/>
              <a:buChar char="•"/>
            </a:pPr>
            <a:r>
              <a:rPr lang="en-US" dirty="0" smtClean="0"/>
              <a:t>Ning Zhang</a:t>
            </a:r>
          </a:p>
          <a:p>
            <a:pPr marL="285750" indent="-285750">
              <a:buFont typeface="Arial" panose="020B0604020202020204" pitchFamily="34" charset="0"/>
              <a:buChar char="•"/>
            </a:pPr>
            <a:r>
              <a:rPr lang="en-US" dirty="0" smtClean="0"/>
              <a:t>Fiona Flynn</a:t>
            </a:r>
          </a:p>
          <a:p>
            <a:pPr marL="285750" indent="-285750">
              <a:buFont typeface="Arial" panose="020B0604020202020204" pitchFamily="34" charset="0"/>
              <a:buChar char="•"/>
            </a:pPr>
            <a:r>
              <a:rPr lang="en-US" dirty="0" smtClean="0"/>
              <a:t>Parker </a:t>
            </a:r>
            <a:r>
              <a:rPr lang="en-US" dirty="0" err="1" smtClean="0"/>
              <a:t>Shawver</a:t>
            </a:r>
            <a:endParaRPr lang="en-US" dirty="0"/>
          </a:p>
        </p:txBody>
      </p:sp>
      <p:sp>
        <p:nvSpPr>
          <p:cNvPr id="15" name="Rectangle 14"/>
          <p:cNvSpPr/>
          <p:nvPr/>
        </p:nvSpPr>
        <p:spPr>
          <a:xfrm>
            <a:off x="224416" y="5015024"/>
            <a:ext cx="8255819" cy="95410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dirty="0" smtClean="0"/>
              <a:t>Recent Focus: Rethinking Supply Chain Design </a:t>
            </a:r>
            <a:r>
              <a:rPr lang="en-US" sz="2800" dirty="0"/>
              <a:t>to </a:t>
            </a:r>
            <a:r>
              <a:rPr lang="en-US" sz="2800" dirty="0" smtClean="0"/>
              <a:t>Meet </a:t>
            </a:r>
            <a:r>
              <a:rPr lang="en-US" sz="2800" dirty="0"/>
              <a:t>the </a:t>
            </a:r>
            <a:r>
              <a:rPr lang="en-US" sz="2800" dirty="0" smtClean="0"/>
              <a:t>Demands </a:t>
            </a:r>
            <a:r>
              <a:rPr lang="en-US" sz="2800" dirty="0"/>
              <a:t>of M</a:t>
            </a:r>
            <a:r>
              <a:rPr lang="en-US" sz="2800" dirty="0" smtClean="0"/>
              <a:t>odern </a:t>
            </a:r>
            <a:r>
              <a:rPr lang="en-US" sz="2800" dirty="0"/>
              <a:t>D</a:t>
            </a:r>
            <a:r>
              <a:rPr lang="en-US" sz="2800" dirty="0" smtClean="0"/>
              <a:t>istribution</a:t>
            </a:r>
            <a:endParaRPr lang="en-US" sz="2800" dirty="0"/>
          </a:p>
        </p:txBody>
      </p:sp>
    </p:spTree>
    <p:extLst>
      <p:ext uri="{BB962C8B-B14F-4D97-AF65-F5344CB8AC3E}">
        <p14:creationId xmlns:p14="http://schemas.microsoft.com/office/powerpoint/2010/main" val="1594634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p:cNvSpPr>
            <a:spLocks noGrp="1"/>
          </p:cNvSpPr>
          <p:nvPr>
            <p:ph type="body" sz="quarter" idx="16"/>
          </p:nvPr>
        </p:nvSpPr>
        <p:spPr/>
        <p:txBody>
          <a:bodyPr>
            <a:normAutofit/>
          </a:bodyPr>
          <a:lstStyle/>
          <a:p>
            <a:r>
              <a:rPr lang="en-US" dirty="0" smtClean="0"/>
              <a:t>Rethink Supply Resource Capacity</a:t>
            </a:r>
            <a:endParaRPr lang="en-US" dirty="0"/>
          </a:p>
        </p:txBody>
      </p:sp>
      <p:pic>
        <p:nvPicPr>
          <p:cNvPr id="6" name="Picture 5"/>
          <p:cNvPicPr>
            <a:picLocks noChangeAspect="1"/>
          </p:cNvPicPr>
          <p:nvPr/>
        </p:nvPicPr>
        <p:blipFill rotWithShape="1">
          <a:blip r:embed="rId3"/>
          <a:srcRect l="18896" t="26583" r="58903" b="24501"/>
          <a:stretch/>
        </p:blipFill>
        <p:spPr>
          <a:xfrm>
            <a:off x="254198" y="1766132"/>
            <a:ext cx="4328760" cy="3218823"/>
          </a:xfrm>
          <a:prstGeom prst="rect">
            <a:avLst/>
          </a:prstGeom>
        </p:spPr>
      </p:pic>
      <p:pic>
        <p:nvPicPr>
          <p:cNvPr id="7" name="Picture 6"/>
          <p:cNvPicPr>
            <a:picLocks noChangeAspect="1"/>
          </p:cNvPicPr>
          <p:nvPr/>
        </p:nvPicPr>
        <p:blipFill rotWithShape="1">
          <a:blip r:embed="rId4"/>
          <a:srcRect l="18925" t="26515" r="58660" b="24329"/>
          <a:stretch/>
        </p:blipFill>
        <p:spPr>
          <a:xfrm>
            <a:off x="4657924" y="1780906"/>
            <a:ext cx="4328760" cy="3203907"/>
          </a:xfrm>
          <a:prstGeom prst="rect">
            <a:avLst/>
          </a:prstGeom>
        </p:spPr>
      </p:pic>
      <p:sp>
        <p:nvSpPr>
          <p:cNvPr id="8" name="TextBox 7"/>
          <p:cNvSpPr txBox="1"/>
          <p:nvPr/>
        </p:nvSpPr>
        <p:spPr>
          <a:xfrm>
            <a:off x="1319981" y="6043007"/>
            <a:ext cx="7143749" cy="253916"/>
          </a:xfrm>
          <a:prstGeom prst="rect">
            <a:avLst/>
          </a:prstGeom>
          <a:noFill/>
        </p:spPr>
        <p:txBody>
          <a:bodyPr wrap="square" rtlCol="0">
            <a:spAutoFit/>
          </a:bodyPr>
          <a:lstStyle/>
          <a:p>
            <a:r>
              <a:rPr lang="en-US" sz="1050" dirty="0"/>
              <a:t>Source: Pictures of Seattle’s 2</a:t>
            </a:r>
            <a:r>
              <a:rPr lang="en-US" sz="1050" baseline="30000" dirty="0"/>
              <a:t>nd</a:t>
            </a:r>
            <a:r>
              <a:rPr lang="en-US" sz="1050" dirty="0"/>
              <a:t> Avenue from the International Sustainability Institute’s Commuter Toolkit Poster</a:t>
            </a:r>
          </a:p>
        </p:txBody>
      </p:sp>
    </p:spTree>
    <p:extLst>
      <p:ext uri="{BB962C8B-B14F-4D97-AF65-F5344CB8AC3E}">
        <p14:creationId xmlns:p14="http://schemas.microsoft.com/office/powerpoint/2010/main" val="1808829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p:cNvPicPr>
            <a:picLocks noChangeAspect="1"/>
          </p:cNvPicPr>
          <p:nvPr/>
        </p:nvPicPr>
        <p:blipFill>
          <a:blip r:embed="rId3">
            <a:extLst>
              <a:ext uri="{28A0092B-C50C-407E-A947-70E740481C1C}">
                <a14:useLocalDpi xmlns:a14="http://schemas.microsoft.com/office/drawing/2010/main" val="0"/>
              </a:ext>
            </a:extLst>
          </a:blip>
          <a:srcRect t="2233" b="2233"/>
          <a:stretch>
            <a:fillRect/>
          </a:stretch>
        </p:blipFill>
        <p:spPr>
          <a:xfrm>
            <a:off x="-117987" y="0"/>
            <a:ext cx="9859430" cy="6312774"/>
          </a:xfrm>
          <a:prstGeom prst="rect">
            <a:avLst/>
          </a:prstGeom>
        </p:spPr>
      </p:pic>
      <p:grpSp>
        <p:nvGrpSpPr>
          <p:cNvPr id="17" name="Group 16"/>
          <p:cNvGrpSpPr/>
          <p:nvPr/>
        </p:nvGrpSpPr>
        <p:grpSpPr>
          <a:xfrm>
            <a:off x="96597" y="3507850"/>
            <a:ext cx="4534397" cy="2536375"/>
            <a:chOff x="224416" y="1413579"/>
            <a:chExt cx="4534397" cy="2536375"/>
          </a:xfrm>
        </p:grpSpPr>
        <p:pic>
          <p:nvPicPr>
            <p:cNvPr id="7" name="FRED Graph Chart" descr="FRED Graph">
              <a:hlinkClick r:id="rId4" tooltip="View this chart in your browser. "/>
            </p:cNvPr>
            <p:cNvPicPr>
              <a:picLocks noChangeAspect="1"/>
            </p:cNvPicPr>
            <p:nvPr/>
          </p:nvPicPr>
          <p:blipFill rotWithShape="1">
            <a:blip r:embed="rId5"/>
            <a:srcRect t="6415" b="10644"/>
            <a:stretch/>
          </p:blipFill>
          <p:spPr>
            <a:xfrm>
              <a:off x="224416" y="1413579"/>
              <a:ext cx="4534397" cy="2536375"/>
            </a:xfrm>
            <a:prstGeom prst="rect">
              <a:avLst/>
            </a:prstGeom>
          </p:spPr>
        </p:pic>
        <p:sp>
          <p:nvSpPr>
            <p:cNvPr id="8" name="TextBox 7"/>
            <p:cNvSpPr txBox="1"/>
            <p:nvPr/>
          </p:nvSpPr>
          <p:spPr>
            <a:xfrm>
              <a:off x="740994" y="1501492"/>
              <a:ext cx="2445418" cy="461665"/>
            </a:xfrm>
            <a:prstGeom prst="rect">
              <a:avLst/>
            </a:prstGeom>
            <a:noFill/>
          </p:spPr>
          <p:txBody>
            <a:bodyPr wrap="square" rtlCol="0">
              <a:spAutoFit/>
            </a:bodyPr>
            <a:lstStyle/>
            <a:p>
              <a:r>
                <a:rPr lang="en-US" sz="1200" b="1" dirty="0" smtClean="0">
                  <a:solidFill>
                    <a:schemeClr val="bg1">
                      <a:lumMod val="50000"/>
                    </a:schemeClr>
                  </a:solidFill>
                </a:rPr>
                <a:t>U.S. Retail Sales </a:t>
              </a:r>
              <a:r>
                <a:rPr lang="en-US" sz="1200" b="1" dirty="0">
                  <a:solidFill>
                    <a:schemeClr val="bg1">
                      <a:lumMod val="50000"/>
                    </a:schemeClr>
                  </a:solidFill>
                </a:rPr>
                <a:t/>
              </a:r>
              <a:br>
                <a:rPr lang="en-US" sz="1200" b="1" dirty="0">
                  <a:solidFill>
                    <a:schemeClr val="bg1">
                      <a:lumMod val="50000"/>
                    </a:schemeClr>
                  </a:solidFill>
                </a:rPr>
              </a:br>
              <a:r>
                <a:rPr lang="en-US" sz="1200" b="1" dirty="0" smtClean="0">
                  <a:solidFill>
                    <a:schemeClr val="bg1">
                      <a:lumMod val="50000"/>
                    </a:schemeClr>
                  </a:solidFill>
                </a:rPr>
                <a:t>(Excluding Food Services)</a:t>
              </a:r>
              <a:endParaRPr lang="en-US" sz="1200" b="1" dirty="0">
                <a:solidFill>
                  <a:schemeClr val="bg1">
                    <a:lumMod val="50000"/>
                  </a:schemeClr>
                </a:solidFill>
              </a:endParaRPr>
            </a:p>
          </p:txBody>
        </p:sp>
        <p:cxnSp>
          <p:nvCxnSpPr>
            <p:cNvPr id="12" name="Straight Connector 11"/>
            <p:cNvCxnSpPr/>
            <p:nvPr/>
          </p:nvCxnSpPr>
          <p:spPr>
            <a:xfrm flipV="1">
              <a:off x="866199" y="1537301"/>
              <a:ext cx="3221628" cy="8517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98246" y="2939845"/>
              <a:ext cx="3960567" cy="7995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32787" y="2197575"/>
              <a:ext cx="3808039" cy="9019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311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201706" y="850231"/>
                <a:ext cx="8783268" cy="3154710"/>
              </a:xfrm>
            </p:spPr>
            <p:txBody>
              <a:bodyPr anchor="ctr">
                <a:noAutofit/>
              </a:bodyPr>
              <a:lstStyle/>
              <a:p>
                <a:pPr algn="ctr">
                  <a:lnSpc>
                    <a:spcPct val="100000"/>
                  </a:lnSpc>
                </a:pPr>
                <a14:m>
                  <m:oMath xmlns="" xmlns:m="http://schemas.openxmlformats.org/officeDocument/2006/math">
                    <m:r>
                      <a:rPr lang="en-US" sz="4800" i="1">
                        <a:latin typeface="Cambria Math" panose="02040503050406030204" pitchFamily="18" charset="0"/>
                        <a:ea typeface="SimSun" panose="02010600030101010101" pitchFamily="2" charset="-122"/>
                      </a:rPr>
                      <m:t>∴ </m:t>
                    </m:r>
                  </m:oMath>
                </a14:m>
                <a:r>
                  <a:rPr lang="en-US" sz="4800" dirty="0">
                    <a:ea typeface="SimSun" panose="02010600030101010101" pitchFamily="2" charset="-122"/>
                  </a:rPr>
                  <a:t>We need to think differently about how resources are acquired, managed and allocated to fulfill today’s customer requests.</a:t>
                </a:r>
                <a:r>
                  <a:rPr lang="en-US" sz="4800" dirty="0"/>
                  <a:t/>
                </a:r>
                <a:br>
                  <a:rPr lang="en-US" sz="4800" dirty="0"/>
                </a:br>
                <a:r>
                  <a:rPr lang="en-US" sz="4800" dirty="0"/>
                  <a:t/>
                </a:r>
                <a:br>
                  <a:rPr lang="en-US" sz="4800" dirty="0"/>
                </a:br>
                <a:endParaRPr lang="en-US" sz="2800"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201706" y="850231"/>
                <a:ext cx="8783268" cy="3154710"/>
              </a:xfrm>
              <a:blipFill rotWithShape="0">
                <a:blip r:embed="rId3"/>
                <a:stretch>
                  <a:fillRect l="-2498" t="-20270" r="-4164"/>
                </a:stretch>
              </a:blipFill>
            </p:spPr>
            <p:txBody>
              <a:bodyPr/>
              <a:lstStyle/>
              <a:p>
                <a:r>
                  <a:rPr lang="en-US">
                    <a:noFill/>
                  </a:rPr>
                  <a:t> </a:t>
                </a:r>
              </a:p>
            </p:txBody>
          </p:sp>
        </mc:Fallback>
      </mc:AlternateContent>
      <p:sp>
        <p:nvSpPr>
          <p:cNvPr id="2" name="Rectangle 1"/>
          <p:cNvSpPr/>
          <p:nvPr/>
        </p:nvSpPr>
        <p:spPr>
          <a:xfrm>
            <a:off x="7480809" y="3531819"/>
            <a:ext cx="1090811" cy="2356479"/>
          </a:xfrm>
          <a:prstGeom prst="rect">
            <a:avLst/>
          </a:prstGeom>
          <a:noFill/>
        </p:spPr>
        <p:txBody>
          <a:bodyPr wrap="none" lIns="57150" tIns="28575" rIns="57150" bIns="28575">
            <a:spAutoFit/>
          </a:bodyPr>
          <a:lstStyle/>
          <a:p>
            <a:pPr algn="ctr"/>
            <a:r>
              <a:rPr lang="en-US" sz="14938" b="1" spc="31" dirty="0" smtClean="0">
                <a:ln w="9525" cmpd="sng">
                  <a:solidFill>
                    <a:schemeClr val="accent1"/>
                  </a:solidFill>
                  <a:prstDash val="solid"/>
                </a:ln>
                <a:solidFill>
                  <a:srgbClr val="70AD47">
                    <a:tint val="1000"/>
                  </a:srgbClr>
                </a:solidFill>
                <a:effectLst>
                  <a:glow rad="38100">
                    <a:schemeClr val="accent1">
                      <a:alpha val="40000"/>
                    </a:schemeClr>
                  </a:glow>
                </a:effectLst>
              </a:rPr>
              <a:t>3</a:t>
            </a:r>
            <a:endParaRPr lang="en-US" sz="14938" b="1" spc="31"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464164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requests + hand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895"/>
          <a:stretch/>
        </p:blipFill>
        <p:spPr bwMode="auto">
          <a:xfrm>
            <a:off x="411840" y="1531507"/>
            <a:ext cx="3028558" cy="108225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6"/>
          </p:nvPr>
        </p:nvSpPr>
        <p:spPr/>
        <p:txBody>
          <a:bodyPr/>
          <a:lstStyle/>
          <a:p>
            <a:r>
              <a:rPr lang="en-US" dirty="0" smtClean="0"/>
              <a:t>On-Demand Platforms</a:t>
            </a:r>
            <a:endParaRPr lang="en-US" dirty="0"/>
          </a:p>
        </p:txBody>
      </p:sp>
      <p:sp>
        <p:nvSpPr>
          <p:cNvPr id="6" name="Rectangle 5"/>
          <p:cNvSpPr/>
          <p:nvPr/>
        </p:nvSpPr>
        <p:spPr>
          <a:xfrm>
            <a:off x="3976020" y="2503239"/>
            <a:ext cx="2987644" cy="1631216"/>
          </a:xfrm>
          <a:prstGeom prst="rect">
            <a:avLst/>
          </a:prstGeom>
        </p:spPr>
        <p:txBody>
          <a:bodyPr wrap="square">
            <a:spAutoFit/>
          </a:bodyPr>
          <a:lstStyle/>
          <a:p>
            <a:r>
              <a:rPr lang="en-US" sz="2000" b="1" dirty="0" smtClean="0">
                <a:solidFill>
                  <a:schemeClr val="accent4">
                    <a:lumMod val="60000"/>
                    <a:lumOff val="40000"/>
                  </a:schemeClr>
                </a:solidFill>
                <a:latin typeface="Calibri" panose="020F0502020204030204" pitchFamily="34" charset="0"/>
              </a:rPr>
              <a:t>Platform</a:t>
            </a:r>
          </a:p>
          <a:p>
            <a:r>
              <a:rPr lang="en-US" sz="2000" b="1" dirty="0">
                <a:solidFill>
                  <a:schemeClr val="accent4">
                    <a:lumMod val="60000"/>
                    <a:lumOff val="40000"/>
                  </a:schemeClr>
                </a:solidFill>
                <a:latin typeface="Calibri" panose="020F0502020204030204" pitchFamily="34" charset="0"/>
              </a:rPr>
              <a:t>(</a:t>
            </a:r>
            <a:r>
              <a:rPr lang="en-US" sz="2000" b="1" dirty="0" smtClean="0">
                <a:solidFill>
                  <a:schemeClr val="accent4">
                    <a:lumMod val="60000"/>
                    <a:lumOff val="40000"/>
                  </a:schemeClr>
                </a:solidFill>
                <a:latin typeface="Calibri" panose="020F0502020204030204" pitchFamily="34" charset="0"/>
              </a:rPr>
              <a:t>Central Mechanism):</a:t>
            </a:r>
          </a:p>
          <a:p>
            <a:pPr marL="342900" indent="-342900">
              <a:spcBef>
                <a:spcPts val="0"/>
              </a:spcBef>
              <a:buFont typeface="Arial" panose="020B0604020202020204" pitchFamily="34" charset="0"/>
              <a:buChar char="•"/>
            </a:pPr>
            <a:r>
              <a:rPr lang="en-US" sz="2000" b="0" dirty="0" smtClean="0">
                <a:solidFill>
                  <a:schemeClr val="tx1"/>
                </a:solidFill>
                <a:latin typeface="Calibri" panose="020F0502020204030204" pitchFamily="34" charset="0"/>
              </a:rPr>
              <a:t>Facilitates matches</a:t>
            </a:r>
          </a:p>
          <a:p>
            <a:pPr marL="342900" indent="-342900">
              <a:spcBef>
                <a:spcPts val="0"/>
              </a:spcBef>
              <a:buFont typeface="Arial" panose="020B0604020202020204" pitchFamily="34" charset="0"/>
              <a:buChar char="•"/>
            </a:pPr>
            <a:r>
              <a:rPr lang="en-US" sz="2000" b="0" dirty="0" smtClean="0">
                <a:solidFill>
                  <a:schemeClr val="tx1"/>
                </a:solidFill>
                <a:latin typeface="Calibri" panose="020F0502020204030204" pitchFamily="34" charset="0"/>
              </a:rPr>
              <a:t>Owns no resources</a:t>
            </a:r>
          </a:p>
          <a:p>
            <a:pPr marL="342900" indent="-342900">
              <a:spcBef>
                <a:spcPts val="0"/>
              </a:spcBef>
              <a:buFont typeface="Arial" panose="020B0604020202020204" pitchFamily="34" charset="0"/>
              <a:buChar char="•"/>
            </a:pPr>
            <a:r>
              <a:rPr lang="en-US" sz="2000" b="0" dirty="0">
                <a:solidFill>
                  <a:schemeClr val="tx1"/>
                </a:solidFill>
                <a:latin typeface="Calibri" panose="020F0502020204030204" pitchFamily="34" charset="0"/>
              </a:rPr>
              <a:t>S</a:t>
            </a:r>
            <a:r>
              <a:rPr lang="en-US" sz="2000" b="0" dirty="0" smtClean="0">
                <a:solidFill>
                  <a:schemeClr val="tx1"/>
                </a:solidFill>
                <a:latin typeface="Calibri" panose="020F0502020204030204" pitchFamily="34" charset="0"/>
              </a:rPr>
              <a:t>ystematic perspective </a:t>
            </a:r>
            <a:endParaRPr lang="en-US" sz="2000" b="0" dirty="0">
              <a:solidFill>
                <a:schemeClr val="tx1"/>
              </a:solidFill>
              <a:latin typeface="Calibri" panose="020F0502020204030204" pitchFamily="34" charset="0"/>
            </a:endParaRPr>
          </a:p>
        </p:txBody>
      </p:sp>
      <p:cxnSp>
        <p:nvCxnSpPr>
          <p:cNvPr id="7" name="Straight Arrow Connector 6"/>
          <p:cNvCxnSpPr/>
          <p:nvPr/>
        </p:nvCxnSpPr>
        <p:spPr bwMode="auto">
          <a:xfrm>
            <a:off x="3733800" y="1714239"/>
            <a:ext cx="0" cy="1209400"/>
          </a:xfrm>
          <a:prstGeom prst="straightConnector1">
            <a:avLst/>
          </a:prstGeom>
          <a:noFill/>
          <a:ln w="19050" cap="flat" cmpd="sng" algn="ctr">
            <a:solidFill>
              <a:schemeClr val="tx2"/>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227" y="1317193"/>
            <a:ext cx="893506" cy="89350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2571" y="2327230"/>
            <a:ext cx="2154319" cy="41737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773" y="3589382"/>
            <a:ext cx="1542554" cy="81108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318" y="2907982"/>
            <a:ext cx="1833464" cy="50786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062" y="4026489"/>
            <a:ext cx="3009900" cy="1514475"/>
          </a:xfrm>
          <a:prstGeom prst="rect">
            <a:avLst/>
          </a:prstGeom>
        </p:spPr>
      </p:pic>
      <p:grpSp>
        <p:nvGrpSpPr>
          <p:cNvPr id="2" name="Group 1"/>
          <p:cNvGrpSpPr/>
          <p:nvPr/>
        </p:nvGrpSpPr>
        <p:grpSpPr>
          <a:xfrm>
            <a:off x="1011597" y="3466775"/>
            <a:ext cx="1779520" cy="667680"/>
            <a:chOff x="1011597" y="3466775"/>
            <a:chExt cx="1779520" cy="667680"/>
          </a:xfrm>
        </p:grpSpPr>
        <p:cxnSp>
          <p:nvCxnSpPr>
            <p:cNvPr id="15" name="Straight Connector 14"/>
            <p:cNvCxnSpPr/>
            <p:nvPr/>
          </p:nvCxnSpPr>
          <p:spPr bwMode="auto">
            <a:xfrm flipH="1">
              <a:off x="1873511" y="3466775"/>
              <a:ext cx="1" cy="46942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1011597" y="3918781"/>
              <a:ext cx="1779518"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H="1">
              <a:off x="1019856" y="3936199"/>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1385893" y="3932220"/>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1715582" y="3927361"/>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2204953" y="3936199"/>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a:off x="2791115" y="3929648"/>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Rectangle 21"/>
          <p:cNvSpPr/>
          <p:nvPr/>
        </p:nvSpPr>
        <p:spPr>
          <a:xfrm>
            <a:off x="3956151" y="4237986"/>
            <a:ext cx="3147167" cy="1323439"/>
          </a:xfrm>
          <a:prstGeom prst="rect">
            <a:avLst/>
          </a:prstGeom>
        </p:spPr>
        <p:txBody>
          <a:bodyPr wrap="square">
            <a:spAutoFit/>
          </a:bodyPr>
          <a:lstStyle/>
          <a:p>
            <a:r>
              <a:rPr lang="en-US" sz="2000" b="1" dirty="0" smtClean="0">
                <a:solidFill>
                  <a:srgbClr val="009999"/>
                </a:solidFill>
                <a:latin typeface="Calibri" panose="020F0502020204030204" pitchFamily="34" charset="0"/>
              </a:rPr>
              <a:t>Agents:</a:t>
            </a:r>
          </a:p>
          <a:p>
            <a:pPr marL="342900" indent="-342900">
              <a:spcBef>
                <a:spcPts val="0"/>
              </a:spcBef>
              <a:buFont typeface="Arial" panose="020B0604020202020204" pitchFamily="34" charset="0"/>
              <a:buChar char="•"/>
            </a:pPr>
            <a:r>
              <a:rPr lang="en-US" sz="2000" b="0" dirty="0" smtClean="0">
                <a:solidFill>
                  <a:schemeClr val="tx1"/>
                </a:solidFill>
                <a:latin typeface="Calibri" panose="020F0502020204030204" pitchFamily="34" charset="0"/>
              </a:rPr>
              <a:t>Individual entities own the resources</a:t>
            </a:r>
          </a:p>
          <a:p>
            <a:pPr marL="342900" indent="-342900">
              <a:spcBef>
                <a:spcPts val="0"/>
              </a:spcBef>
              <a:buFont typeface="Arial" panose="020B0604020202020204" pitchFamily="34" charset="0"/>
              <a:buChar char="•"/>
            </a:pPr>
            <a:r>
              <a:rPr lang="en-US" sz="2000" dirty="0" smtClean="0">
                <a:latin typeface="Calibri" panose="020F0502020204030204" pitchFamily="34" charset="0"/>
              </a:rPr>
              <a:t>Decentralized resources</a:t>
            </a:r>
            <a:endParaRPr lang="en-US" sz="2000" b="0" dirty="0" smtClean="0">
              <a:solidFill>
                <a:schemeClr val="tx1"/>
              </a:solidFill>
              <a:latin typeface="Calibri" panose="020F0502020204030204" pitchFamily="34" charset="0"/>
            </a:endParaRPr>
          </a:p>
        </p:txBody>
      </p:sp>
      <p:cxnSp>
        <p:nvCxnSpPr>
          <p:cNvPr id="23" name="Straight Arrow Connector 22"/>
          <p:cNvCxnSpPr/>
          <p:nvPr/>
        </p:nvCxnSpPr>
        <p:spPr bwMode="auto">
          <a:xfrm>
            <a:off x="3741422" y="4179026"/>
            <a:ext cx="0" cy="1209400"/>
          </a:xfrm>
          <a:prstGeom prst="straightConnector1">
            <a:avLst/>
          </a:prstGeom>
          <a:noFill/>
          <a:ln w="19050" cap="flat" cmpd="sng" algn="ctr">
            <a:solidFill>
              <a:srgbClr val="009999"/>
            </a:solidFill>
            <a:prstDash val="solid"/>
            <a:round/>
            <a:headEnd type="triangle" w="lg" len="lg"/>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 name="Group 26"/>
          <p:cNvGrpSpPr/>
          <p:nvPr/>
        </p:nvGrpSpPr>
        <p:grpSpPr>
          <a:xfrm rot="10800000">
            <a:off x="968142" y="2544737"/>
            <a:ext cx="1779520" cy="667680"/>
            <a:chOff x="1011597" y="3466775"/>
            <a:chExt cx="1779520" cy="667680"/>
          </a:xfrm>
        </p:grpSpPr>
        <p:cxnSp>
          <p:nvCxnSpPr>
            <p:cNvPr id="28" name="Straight Connector 27"/>
            <p:cNvCxnSpPr/>
            <p:nvPr/>
          </p:nvCxnSpPr>
          <p:spPr bwMode="auto">
            <a:xfrm flipH="1">
              <a:off x="1873511" y="3466775"/>
              <a:ext cx="1" cy="46942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H="1">
              <a:off x="1011597" y="3918781"/>
              <a:ext cx="1779518"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flipH="1">
              <a:off x="1019856" y="3936199"/>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H="1">
              <a:off x="1385893" y="3932220"/>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H="1">
              <a:off x="1715582" y="3927361"/>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H="1">
              <a:off x="2204953" y="3936199"/>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flipH="1">
              <a:off x="2791115" y="3929648"/>
              <a:ext cx="2" cy="19825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Rectangle 25"/>
          <p:cNvSpPr/>
          <p:nvPr/>
        </p:nvSpPr>
        <p:spPr>
          <a:xfrm>
            <a:off x="3860022" y="1588906"/>
            <a:ext cx="4572000" cy="923330"/>
          </a:xfrm>
          <a:prstGeom prst="rect">
            <a:avLst/>
          </a:prstGeom>
        </p:spPr>
        <p:txBody>
          <a:bodyPr>
            <a:spAutoFit/>
          </a:bodyPr>
          <a:lstStyle/>
          <a:p>
            <a:r>
              <a:rPr lang="en-US" b="1" dirty="0" smtClean="0">
                <a:solidFill>
                  <a:srgbClr val="7030A0"/>
                </a:solidFill>
                <a:latin typeface="Calibri" panose="020F0502020204030204" pitchFamily="34" charset="0"/>
              </a:rPr>
              <a:t>Requests:</a:t>
            </a:r>
            <a:endParaRPr lang="en-US" b="1" dirty="0">
              <a:solidFill>
                <a:srgbClr val="7030A0"/>
              </a:solidFill>
              <a:latin typeface="Calibri" panose="020F0502020204030204" pitchFamily="34" charset="0"/>
            </a:endParaRPr>
          </a:p>
          <a:p>
            <a:pPr marL="342900" indent="-342900">
              <a:spcBef>
                <a:spcPts val="0"/>
              </a:spcBef>
              <a:buFont typeface="Arial" panose="020B0604020202020204" pitchFamily="34" charset="0"/>
              <a:buChar char="•"/>
            </a:pPr>
            <a:r>
              <a:rPr lang="en-US" dirty="0" smtClean="0">
                <a:latin typeface="Calibri" panose="020F0502020204030204" pitchFamily="34" charset="0"/>
              </a:rPr>
              <a:t>Demand for a resource</a:t>
            </a:r>
          </a:p>
          <a:p>
            <a:pPr marL="342900" indent="-342900">
              <a:spcBef>
                <a:spcPts val="0"/>
              </a:spcBef>
              <a:buFont typeface="Arial" panose="020B0604020202020204" pitchFamily="34" charset="0"/>
              <a:buChar char="•"/>
            </a:pPr>
            <a:endParaRPr lang="en-US" dirty="0">
              <a:latin typeface="Calibri" panose="020F0502020204030204" pitchFamily="34" charset="0"/>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7721" y="2692808"/>
            <a:ext cx="1243079" cy="1243079"/>
          </a:xfrm>
          <a:prstGeom prst="rect">
            <a:avLst/>
          </a:prstGeom>
          <a:solidFill>
            <a:schemeClr val="tx2"/>
          </a:solidFill>
        </p:spPr>
      </p:pic>
      <p:pic>
        <p:nvPicPr>
          <p:cNvPr id="35" name="Picture 34" descr="File:&lt;strong&gt;Airbnb&lt;/strong&gt; Logo Bélo.svg - Wikimedia Common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4978" y="4646688"/>
            <a:ext cx="877044" cy="274076"/>
          </a:xfrm>
          <a:prstGeom prst="rect">
            <a:avLst/>
          </a:prstGeom>
        </p:spPr>
      </p:pic>
      <p:pic>
        <p:nvPicPr>
          <p:cNvPr id="37" name="Picture 36" descr="&lt;strong&gt;Uber&lt;/strong&gt; and Lyft Drivers’ Median Hourly Wage Is Just $3.37"/>
          <p:cNvPicPr>
            <a:picLocks noChangeAspect="1"/>
          </p:cNvPicPr>
          <p:nvPr/>
        </p:nvPicPr>
        <p:blipFill rotWithShape="1">
          <a:blip r:embed="rId11" cstate="print">
            <a:extLst>
              <a:ext uri="{28A0092B-C50C-407E-A947-70E740481C1C}">
                <a14:useLocalDpi xmlns:a14="http://schemas.microsoft.com/office/drawing/2010/main" val="0"/>
              </a:ext>
            </a:extLst>
          </a:blip>
          <a:srcRect l="52780" t="7499" r="3823" b="7174"/>
          <a:stretch/>
        </p:blipFill>
        <p:spPr>
          <a:xfrm>
            <a:off x="8187829" y="1356539"/>
            <a:ext cx="740827" cy="819346"/>
          </a:xfrm>
          <a:prstGeom prst="rect">
            <a:avLst/>
          </a:prstGeom>
        </p:spPr>
      </p:pic>
    </p:spTree>
    <p:extLst>
      <p:ext uri="{BB962C8B-B14F-4D97-AF65-F5344CB8AC3E}">
        <p14:creationId xmlns:p14="http://schemas.microsoft.com/office/powerpoint/2010/main" val="832852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spitalitynet.org/picture/15305948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093" y="1031378"/>
            <a:ext cx="2366211" cy="1469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6"/>
          </p:nvPr>
        </p:nvSpPr>
        <p:spPr/>
        <p:txBody>
          <a:bodyPr/>
          <a:lstStyle/>
          <a:p>
            <a:r>
              <a:rPr lang="en-US" dirty="0"/>
              <a:t>The On-Demand Economy</a:t>
            </a:r>
          </a:p>
        </p:txBody>
      </p:sp>
      <p:sp>
        <p:nvSpPr>
          <p:cNvPr id="2" name="Rounded Rectangle 1"/>
          <p:cNvSpPr/>
          <p:nvPr/>
        </p:nvSpPr>
        <p:spPr>
          <a:xfrm>
            <a:off x="3549046" y="1339154"/>
            <a:ext cx="5525282" cy="1000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lvl="2" indent="-342900"/>
            <a:r>
              <a:rPr lang="en-US" sz="2000" b="1" dirty="0">
                <a:solidFill>
                  <a:schemeClr val="tx1"/>
                </a:solidFill>
              </a:rPr>
              <a:t>On-Demand </a:t>
            </a:r>
            <a:r>
              <a:rPr lang="en-US" sz="2000" b="1" dirty="0" smtClean="0">
                <a:solidFill>
                  <a:schemeClr val="tx1"/>
                </a:solidFill>
              </a:rPr>
              <a:t>Systems:</a:t>
            </a:r>
          </a:p>
          <a:p>
            <a:pPr marL="342900" lvl="2" indent="-342900"/>
            <a:r>
              <a:rPr lang="en-US" sz="2000" dirty="0" smtClean="0">
                <a:solidFill>
                  <a:schemeClr val="tx1"/>
                </a:solidFill>
              </a:rPr>
              <a:t>Business </a:t>
            </a:r>
            <a:r>
              <a:rPr lang="en-US" sz="2000" dirty="0">
                <a:solidFill>
                  <a:schemeClr val="tx1"/>
                </a:solidFill>
              </a:rPr>
              <a:t>model that </a:t>
            </a:r>
            <a:r>
              <a:rPr lang="en-US" sz="2000" b="1" dirty="0">
                <a:solidFill>
                  <a:schemeClr val="tx1"/>
                </a:solidFill>
              </a:rPr>
              <a:t>matches</a:t>
            </a:r>
            <a:r>
              <a:rPr lang="en-US" sz="2000" dirty="0">
                <a:solidFill>
                  <a:schemeClr val="tx1"/>
                </a:solidFill>
              </a:rPr>
              <a:t> </a:t>
            </a:r>
            <a:r>
              <a:rPr lang="en-US" sz="2000" b="1" dirty="0" smtClean="0">
                <a:solidFill>
                  <a:schemeClr val="tx1"/>
                </a:solidFill>
              </a:rPr>
              <a:t>resources to</a:t>
            </a:r>
            <a:r>
              <a:rPr lang="en-US" sz="2000" dirty="0">
                <a:solidFill>
                  <a:schemeClr val="tx1"/>
                </a:solidFill>
              </a:rPr>
              <a:t> </a:t>
            </a:r>
            <a:r>
              <a:rPr lang="en-US" sz="2000" b="1" dirty="0" smtClean="0">
                <a:solidFill>
                  <a:schemeClr val="tx1"/>
                </a:solidFill>
              </a:rPr>
              <a:t>requests on demand</a:t>
            </a:r>
            <a:r>
              <a:rPr lang="en-US" sz="2000" dirty="0">
                <a:solidFill>
                  <a:schemeClr val="tx1"/>
                </a:solidFill>
              </a:rPr>
              <a:t>. </a:t>
            </a:r>
          </a:p>
        </p:txBody>
      </p:sp>
      <p:pic>
        <p:nvPicPr>
          <p:cNvPr id="7" name="Picture 2" descr="http://c.fastcompany.net/multisite_files/fastcompany/imagecache/inline-large/inline/2013/11/3022028-inline-3022028-slide-slide-16-102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8873" y="2700074"/>
            <a:ext cx="2887776" cy="169816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504024" y="2919074"/>
            <a:ext cx="5525282" cy="126016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342900" lvl="2" indent="-342900"/>
            <a:r>
              <a:rPr lang="en-US" sz="2000" b="1" dirty="0" smtClean="0">
                <a:solidFill>
                  <a:schemeClr val="tx1"/>
                </a:solidFill>
              </a:rPr>
              <a:t>On-Demand Peer-to-Peer (P2P) </a:t>
            </a:r>
            <a:r>
              <a:rPr lang="en-US" sz="2000" b="1" dirty="0">
                <a:solidFill>
                  <a:schemeClr val="tx1"/>
                </a:solidFill>
              </a:rPr>
              <a:t>Systems: </a:t>
            </a:r>
            <a:endParaRPr lang="en-US" sz="2000" b="1" dirty="0" smtClean="0">
              <a:solidFill>
                <a:schemeClr val="tx1"/>
              </a:solidFill>
            </a:endParaRPr>
          </a:p>
          <a:p>
            <a:pPr marL="0" lvl="2"/>
            <a:r>
              <a:rPr lang="en-US" sz="2000" dirty="0" smtClean="0">
                <a:solidFill>
                  <a:schemeClr val="tx1"/>
                </a:solidFill>
              </a:rPr>
              <a:t>When the demand requests are fulfilled by </a:t>
            </a:r>
            <a:r>
              <a:rPr lang="en-US" sz="2000" b="1" dirty="0" smtClean="0">
                <a:solidFill>
                  <a:schemeClr val="tx1"/>
                </a:solidFill>
              </a:rPr>
              <a:t>peers</a:t>
            </a:r>
            <a:r>
              <a:rPr lang="en-US" sz="2000" dirty="0" smtClean="0">
                <a:solidFill>
                  <a:schemeClr val="tx1"/>
                </a:solidFill>
              </a:rPr>
              <a:t>, the resources are owned </a:t>
            </a:r>
            <a:r>
              <a:rPr lang="en-US" sz="2000" dirty="0">
                <a:solidFill>
                  <a:schemeClr val="tx1"/>
                </a:solidFill>
              </a:rPr>
              <a:t>by </a:t>
            </a:r>
            <a:r>
              <a:rPr lang="en-US" sz="2000" b="1" dirty="0" smtClean="0">
                <a:solidFill>
                  <a:schemeClr val="tx1"/>
                </a:solidFill>
              </a:rPr>
              <a:t>independent</a:t>
            </a:r>
            <a:r>
              <a:rPr lang="en-US" sz="2000" dirty="0" smtClean="0">
                <a:solidFill>
                  <a:schemeClr val="tx1"/>
                </a:solidFill>
              </a:rPr>
              <a:t> </a:t>
            </a:r>
            <a:r>
              <a:rPr lang="en-US" sz="2000" dirty="0">
                <a:solidFill>
                  <a:schemeClr val="tx1"/>
                </a:solidFill>
              </a:rPr>
              <a:t>users. </a:t>
            </a:r>
          </a:p>
        </p:txBody>
      </p:sp>
      <p:sp>
        <p:nvSpPr>
          <p:cNvPr id="10" name="Rounded Rectangle 9"/>
          <p:cNvSpPr/>
          <p:nvPr/>
        </p:nvSpPr>
        <p:spPr>
          <a:xfrm>
            <a:off x="3549046" y="4258210"/>
            <a:ext cx="5525282" cy="2019172"/>
          </a:xfrm>
          <a:prstGeom prst="round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lvl="2"/>
            <a:r>
              <a:rPr lang="en-US" sz="2000" b="1" dirty="0">
                <a:solidFill>
                  <a:schemeClr val="tx1"/>
                </a:solidFill>
              </a:rPr>
              <a:t>On-Demand </a:t>
            </a:r>
            <a:r>
              <a:rPr lang="en-US" sz="2000" b="1" dirty="0" smtClean="0">
                <a:solidFill>
                  <a:schemeClr val="tx1"/>
                </a:solidFill>
              </a:rPr>
              <a:t>P2P Logistics </a:t>
            </a:r>
            <a:r>
              <a:rPr lang="en-US" sz="2000" b="1" dirty="0">
                <a:solidFill>
                  <a:schemeClr val="tx1"/>
                </a:solidFill>
              </a:rPr>
              <a:t>Systems:</a:t>
            </a:r>
            <a:r>
              <a:rPr lang="en-US" sz="2000" dirty="0">
                <a:solidFill>
                  <a:schemeClr val="tx1"/>
                </a:solidFill>
              </a:rPr>
              <a:t> </a:t>
            </a:r>
            <a:r>
              <a:rPr lang="en-US" sz="2000" dirty="0" smtClean="0">
                <a:solidFill>
                  <a:schemeClr val="tx1"/>
                </a:solidFill>
              </a:rPr>
              <a:t/>
            </a:r>
            <a:br>
              <a:rPr lang="en-US" sz="2000" dirty="0" smtClean="0">
                <a:solidFill>
                  <a:schemeClr val="tx1"/>
                </a:solidFill>
              </a:rPr>
            </a:br>
            <a:r>
              <a:rPr lang="en-US" sz="1950" dirty="0" smtClean="0">
                <a:solidFill>
                  <a:schemeClr val="tx1"/>
                </a:solidFill>
              </a:rPr>
              <a:t>A </a:t>
            </a:r>
            <a:r>
              <a:rPr lang="en-US" sz="1950" dirty="0">
                <a:solidFill>
                  <a:schemeClr val="tx1"/>
                </a:solidFill>
              </a:rPr>
              <a:t>business model for the </a:t>
            </a:r>
            <a:r>
              <a:rPr lang="en-US" sz="1950" b="1" dirty="0">
                <a:solidFill>
                  <a:schemeClr val="tx1"/>
                </a:solidFill>
              </a:rPr>
              <a:t>movement and storage of goods</a:t>
            </a:r>
            <a:r>
              <a:rPr lang="en-US" sz="1950" dirty="0">
                <a:solidFill>
                  <a:schemeClr val="tx1"/>
                </a:solidFill>
              </a:rPr>
              <a:t> that matches independent supply resources</a:t>
            </a:r>
            <a:r>
              <a:rPr lang="en-US" sz="1950" b="1" dirty="0">
                <a:solidFill>
                  <a:schemeClr val="tx1"/>
                </a:solidFill>
              </a:rPr>
              <a:t> </a:t>
            </a:r>
            <a:r>
              <a:rPr lang="en-US" sz="1950" dirty="0">
                <a:solidFill>
                  <a:schemeClr val="tx1"/>
                </a:solidFill>
              </a:rPr>
              <a:t>(</a:t>
            </a:r>
            <a:r>
              <a:rPr lang="en-US" sz="1950" b="1" dirty="0">
                <a:solidFill>
                  <a:schemeClr val="tx1"/>
                </a:solidFill>
              </a:rPr>
              <a:t>warehouse space, </a:t>
            </a:r>
            <a:r>
              <a:rPr lang="en-US" sz="1950" b="1" dirty="0" smtClean="0">
                <a:solidFill>
                  <a:schemeClr val="tx1"/>
                </a:solidFill>
              </a:rPr>
              <a:t>fulfillment services, truck </a:t>
            </a:r>
            <a:r>
              <a:rPr lang="en-US" sz="1950" b="1" dirty="0">
                <a:solidFill>
                  <a:schemeClr val="tx1"/>
                </a:solidFill>
              </a:rPr>
              <a:t>space, delivery services</a:t>
            </a:r>
            <a:r>
              <a:rPr lang="en-US" sz="1950" dirty="0">
                <a:solidFill>
                  <a:schemeClr val="tx1"/>
                </a:solidFill>
              </a:rPr>
              <a:t>) to </a:t>
            </a:r>
            <a:r>
              <a:rPr lang="en-US" sz="1950" dirty="0" smtClean="0">
                <a:solidFill>
                  <a:schemeClr val="tx1"/>
                </a:solidFill>
              </a:rPr>
              <a:t>requests for these resources, on demand.</a:t>
            </a:r>
            <a:endParaRPr lang="en-US" sz="1950" dirty="0">
              <a:solidFill>
                <a:schemeClr val="tx1"/>
              </a:solidFill>
            </a:endParaRPr>
          </a:p>
        </p:txBody>
      </p:sp>
      <p:pic>
        <p:nvPicPr>
          <p:cNvPr id="3074" name="Picture 2" descr="FLEXE how it works infographi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1498" y="4607953"/>
            <a:ext cx="3282526" cy="153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174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1000"/>
                                        <p:tgtEl>
                                          <p:spTgt spid="3074"/>
                                        </p:tgtEl>
                                      </p:cBhvr>
                                    </p:animEffect>
                                    <p:anim calcmode="lin" valueType="num">
                                      <p:cBhvr>
                                        <p:cTn id="30" dur="1000" fill="hold"/>
                                        <p:tgtEl>
                                          <p:spTgt spid="3074"/>
                                        </p:tgtEl>
                                        <p:attrNameLst>
                                          <p:attrName>ppt_x</p:attrName>
                                        </p:attrNameLst>
                                      </p:cBhvr>
                                      <p:tavLst>
                                        <p:tav tm="0">
                                          <p:val>
                                            <p:strVal val="#ppt_x"/>
                                          </p:val>
                                        </p:tav>
                                        <p:tav tm="100000">
                                          <p:val>
                                            <p:strVal val="#ppt_x"/>
                                          </p:val>
                                        </p:tav>
                                      </p:tavLst>
                                    </p:anim>
                                    <p:anim calcmode="lin" valueType="num">
                                      <p:cBhvr>
                                        <p:cTn id="31" dur="1000" fill="hold"/>
                                        <p:tgtEl>
                                          <p:spTgt spid="307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smtClean="0"/>
              <a:t>On-Demand P2P Logistics Systems</a:t>
            </a:r>
            <a:endParaRPr lang="en-US" dirty="0"/>
          </a:p>
        </p:txBody>
      </p:sp>
      <p:grpSp>
        <p:nvGrpSpPr>
          <p:cNvPr id="37" name="Group 36"/>
          <p:cNvGrpSpPr/>
          <p:nvPr/>
        </p:nvGrpSpPr>
        <p:grpSpPr>
          <a:xfrm>
            <a:off x="-104778" y="843945"/>
            <a:ext cx="9141625" cy="5417526"/>
            <a:chOff x="-38249" y="1064230"/>
            <a:chExt cx="9141625" cy="5417526"/>
          </a:xfrm>
        </p:grpSpPr>
        <p:pic>
          <p:nvPicPr>
            <p:cNvPr id="31" name="Picture 30"/>
            <p:cNvPicPr>
              <a:picLocks noChangeAspect="1"/>
            </p:cNvPicPr>
            <p:nvPr/>
          </p:nvPicPr>
          <p:blipFill>
            <a:blip r:embed="rId3"/>
            <a:stretch>
              <a:fillRect/>
            </a:stretch>
          </p:blipFill>
          <p:spPr>
            <a:xfrm>
              <a:off x="2934006" y="5681258"/>
              <a:ext cx="1379012" cy="456135"/>
            </a:xfrm>
            <a:prstGeom prst="rect">
              <a:avLst/>
            </a:prstGeom>
          </p:spPr>
        </p:pic>
        <p:pic>
          <p:nvPicPr>
            <p:cNvPr id="23" name="Picture 4" descr="https://www.nextlogic.nl/wp-content/uploads/2013/02/Nextlogic-partners.jpg"/>
            <p:cNvPicPr>
              <a:picLocks noChangeAspect="1" noChangeArrowheads="1"/>
            </p:cNvPicPr>
            <p:nvPr/>
          </p:nvPicPr>
          <p:blipFill rotWithShape="1">
            <a:blip r:embed="rId4">
              <a:extLst>
                <a:ext uri="{28A0092B-C50C-407E-A947-70E740481C1C}">
                  <a14:useLocalDpi xmlns:a14="http://schemas.microsoft.com/office/drawing/2010/main" val="0"/>
                </a:ext>
              </a:extLst>
            </a:blip>
            <a:srcRect l="40506" t="28922" r="32584" b="40453"/>
            <a:stretch/>
          </p:blipFill>
          <p:spPr bwMode="auto">
            <a:xfrm>
              <a:off x="1867317" y="4614044"/>
              <a:ext cx="1320274" cy="7274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teamfeed.com/wp-content/uploads/gI_115264_ScreenBShotB2014-10-23BatB9.44.14BAM1.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34537" y="2609237"/>
              <a:ext cx="1453658" cy="1337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commpoint.com/wp-content/uploads/2013/04/Shutl-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6096" y="266718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3.amazonaws.com/mediaforwebsite/logos/logistics/Amazon+Flex+Logo.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19172" y="2449384"/>
              <a:ext cx="1133694" cy="584024"/>
            </a:xfrm>
            <a:prstGeom prst="rect">
              <a:avLst/>
            </a:prstGeom>
            <a:noFill/>
            <a:extLst>
              <a:ext uri="{909E8E84-426E-40dd-AFC4-6F175D3DCCD1}">
                <a14:hiddenFill xmlns:a14="http://schemas.microsoft.com/office/drawing/2010/main">
                  <a:solidFill>
                    <a:srgbClr val="FFFFFF"/>
                  </a:solidFill>
                </a14:hiddenFill>
              </a:ext>
            </a:extLst>
          </p:spPr>
        </p:pic>
        <p:pic>
          <p:nvPicPr>
            <p:cNvPr id="22" name="Shape 149"/>
            <p:cNvPicPr preferRelativeResize="0"/>
            <p:nvPr/>
          </p:nvPicPr>
          <p:blipFill>
            <a:blip r:embed="rId8" cstate="email">
              <a:alphaModFix/>
              <a:extLst>
                <a:ext uri="{28A0092B-C50C-407E-A947-70E740481C1C}">
                  <a14:useLocalDpi xmlns:a14="http://schemas.microsoft.com/office/drawing/2010/main" val="0"/>
                </a:ext>
              </a:extLst>
            </a:blip>
            <a:stretch>
              <a:fillRect/>
            </a:stretch>
          </p:blipFill>
          <p:spPr>
            <a:xfrm>
              <a:off x="5470176" y="3176391"/>
              <a:ext cx="1030923" cy="977009"/>
            </a:xfrm>
            <a:prstGeom prst="rect">
              <a:avLst/>
            </a:prstGeom>
            <a:noFill/>
            <a:ln>
              <a:noFill/>
            </a:ln>
          </p:spPr>
        </p:pic>
        <p:cxnSp>
          <p:nvCxnSpPr>
            <p:cNvPr id="6" name="Straight Connector 5"/>
            <p:cNvCxnSpPr/>
            <p:nvPr/>
          </p:nvCxnSpPr>
          <p:spPr>
            <a:xfrm>
              <a:off x="444137" y="2322916"/>
              <a:ext cx="7933509" cy="0"/>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39514" y="2013690"/>
              <a:ext cx="0" cy="618309"/>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63376" y="1758890"/>
              <a:ext cx="3849131" cy="369332"/>
            </a:xfrm>
            <a:prstGeom prst="rect">
              <a:avLst/>
            </a:prstGeom>
            <a:noFill/>
          </p:spPr>
          <p:txBody>
            <a:bodyPr wrap="none" rtlCol="0">
              <a:spAutoFit/>
            </a:bodyPr>
            <a:lstStyle/>
            <a:p>
              <a:r>
                <a:rPr lang="en-US" dirty="0" smtClean="0"/>
                <a:t>Last Mile Delivery (from * to customer)</a:t>
              </a:r>
              <a:endParaRPr lang="en-US" dirty="0"/>
            </a:p>
          </p:txBody>
        </p:sp>
        <p:sp>
          <p:nvSpPr>
            <p:cNvPr id="10" name="TextBox 9"/>
            <p:cNvSpPr txBox="1"/>
            <p:nvPr/>
          </p:nvSpPr>
          <p:spPr>
            <a:xfrm>
              <a:off x="2895975" y="1558929"/>
              <a:ext cx="1512465" cy="646331"/>
            </a:xfrm>
            <a:prstGeom prst="rect">
              <a:avLst/>
            </a:prstGeom>
            <a:noFill/>
          </p:spPr>
          <p:txBody>
            <a:bodyPr wrap="none" rtlCol="0">
              <a:spAutoFit/>
            </a:bodyPr>
            <a:lstStyle/>
            <a:p>
              <a:r>
                <a:rPr lang="en-US" dirty="0" smtClean="0"/>
                <a:t>Short-Haul </a:t>
              </a:r>
              <a:br>
                <a:rPr lang="en-US" dirty="0" smtClean="0"/>
              </a:br>
              <a:r>
                <a:rPr lang="en-US" dirty="0" smtClean="0"/>
                <a:t>Delivery (B2B)</a:t>
              </a:r>
              <a:endParaRPr lang="en-US" dirty="0"/>
            </a:p>
          </p:txBody>
        </p:sp>
        <p:sp>
          <p:nvSpPr>
            <p:cNvPr id="11" name="TextBox 10"/>
            <p:cNvSpPr txBox="1"/>
            <p:nvPr/>
          </p:nvSpPr>
          <p:spPr>
            <a:xfrm>
              <a:off x="106398" y="1647341"/>
              <a:ext cx="2434641" cy="646331"/>
            </a:xfrm>
            <a:prstGeom prst="rect">
              <a:avLst/>
            </a:prstGeom>
            <a:noFill/>
          </p:spPr>
          <p:txBody>
            <a:bodyPr wrap="none" rtlCol="0">
              <a:spAutoFit/>
            </a:bodyPr>
            <a:lstStyle/>
            <a:p>
              <a:r>
                <a:rPr lang="en-US" dirty="0" smtClean="0"/>
                <a:t>Long-Haul (City-to-City) </a:t>
              </a:r>
              <a:br>
                <a:rPr lang="en-US" dirty="0" smtClean="0"/>
              </a:br>
              <a:r>
                <a:rPr lang="en-US" dirty="0" smtClean="0"/>
                <a:t>Delivery</a:t>
              </a:r>
              <a:endParaRPr lang="en-US" dirty="0"/>
            </a:p>
          </p:txBody>
        </p:sp>
        <p:sp>
          <p:nvSpPr>
            <p:cNvPr id="12" name="TextBox 11"/>
            <p:cNvSpPr txBox="1"/>
            <p:nvPr/>
          </p:nvSpPr>
          <p:spPr>
            <a:xfrm>
              <a:off x="2563081" y="1064230"/>
              <a:ext cx="389844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smtClean="0"/>
                <a:t>Movement of Goods: “</a:t>
              </a:r>
              <a:r>
                <a:rPr lang="en-US" b="1" dirty="0" err="1" smtClean="0"/>
                <a:t>Crowdshipping</a:t>
              </a:r>
              <a:r>
                <a:rPr lang="en-US" b="1" dirty="0" smtClean="0"/>
                <a:t>”</a:t>
              </a:r>
              <a:endParaRPr lang="en-US" b="1" dirty="0"/>
            </a:p>
          </p:txBody>
        </p:sp>
        <p:sp>
          <p:nvSpPr>
            <p:cNvPr id="13" name="TextBox 12"/>
            <p:cNvSpPr txBox="1"/>
            <p:nvPr/>
          </p:nvSpPr>
          <p:spPr>
            <a:xfrm>
              <a:off x="137639" y="5455379"/>
              <a:ext cx="110057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smtClean="0"/>
                <a:t>Storage of Goods</a:t>
              </a:r>
              <a:endParaRPr lang="en-US" b="1" dirty="0"/>
            </a:p>
          </p:txBody>
        </p:sp>
        <p:cxnSp>
          <p:nvCxnSpPr>
            <p:cNvPr id="14" name="Straight Connector 13"/>
            <p:cNvCxnSpPr/>
            <p:nvPr/>
          </p:nvCxnSpPr>
          <p:spPr>
            <a:xfrm>
              <a:off x="2555302" y="2013760"/>
              <a:ext cx="0" cy="618309"/>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Shape 99"/>
            <p:cNvPicPr preferRelativeResize="0"/>
            <p:nvPr/>
          </p:nvPicPr>
          <p:blipFill>
            <a:blip r:embed="rId9" cstate="email">
              <a:alphaModFix/>
              <a:extLst>
                <a:ext uri="{28A0092B-C50C-407E-A947-70E740481C1C}">
                  <a14:useLocalDpi xmlns:a14="http://schemas.microsoft.com/office/drawing/2010/main" val="0"/>
                </a:ext>
              </a:extLst>
            </a:blip>
            <a:stretch>
              <a:fillRect/>
            </a:stretch>
          </p:blipFill>
          <p:spPr>
            <a:xfrm>
              <a:off x="4628190" y="2413273"/>
              <a:ext cx="855052" cy="831299"/>
            </a:xfrm>
            <a:prstGeom prst="rect">
              <a:avLst/>
            </a:prstGeom>
            <a:noFill/>
            <a:ln>
              <a:noFill/>
            </a:ln>
          </p:spPr>
        </p:pic>
        <p:pic>
          <p:nvPicPr>
            <p:cNvPr id="17" name="Shape 107"/>
            <p:cNvPicPr preferRelativeResize="0"/>
            <p:nvPr/>
          </p:nvPicPr>
          <p:blipFill>
            <a:blip r:embed="rId10">
              <a:alphaModFix/>
              <a:extLst>
                <a:ext uri="{28A0092B-C50C-407E-A947-70E740481C1C}">
                  <a14:useLocalDpi xmlns:a14="http://schemas.microsoft.com/office/drawing/2010/main" val="0"/>
                </a:ext>
              </a:extLst>
            </a:blip>
            <a:stretch>
              <a:fillRect/>
            </a:stretch>
          </p:blipFill>
          <p:spPr>
            <a:xfrm>
              <a:off x="-8357" y="2421566"/>
              <a:ext cx="1534125" cy="526224"/>
            </a:xfrm>
            <a:prstGeom prst="rect">
              <a:avLst/>
            </a:prstGeom>
            <a:noFill/>
            <a:ln>
              <a:noFill/>
            </a:ln>
          </p:spPr>
        </p:pic>
        <p:pic>
          <p:nvPicPr>
            <p:cNvPr id="18" name="Shape 119"/>
            <p:cNvPicPr preferRelativeResize="0"/>
            <p:nvPr/>
          </p:nvPicPr>
          <p:blipFill rotWithShape="1">
            <a:blip r:embed="rId11" cstate="screen">
              <a:alphaModFix/>
              <a:extLst>
                <a:ext uri="{28A0092B-C50C-407E-A947-70E740481C1C}">
                  <a14:useLocalDpi xmlns:a14="http://schemas.microsoft.com/office/drawing/2010/main" val="0"/>
                </a:ext>
              </a:extLst>
            </a:blip>
            <a:srcRect/>
            <a:stretch/>
          </p:blipFill>
          <p:spPr>
            <a:xfrm>
              <a:off x="1373608" y="5433951"/>
              <a:ext cx="874715" cy="662112"/>
            </a:xfrm>
            <a:prstGeom prst="rect">
              <a:avLst/>
            </a:prstGeom>
            <a:noFill/>
            <a:ln>
              <a:noFill/>
            </a:ln>
          </p:spPr>
        </p:pic>
        <p:pic>
          <p:nvPicPr>
            <p:cNvPr id="20" name="Shape 142"/>
            <p:cNvPicPr preferRelativeResize="0"/>
            <p:nvPr/>
          </p:nvPicPr>
          <p:blipFill>
            <a:blip r:embed="rId12" cstate="email">
              <a:alphaModFix/>
              <a:extLst>
                <a:ext uri="{28A0092B-C50C-407E-A947-70E740481C1C}">
                  <a14:useLocalDpi xmlns:a14="http://schemas.microsoft.com/office/drawing/2010/main" val="0"/>
                </a:ext>
              </a:extLst>
            </a:blip>
            <a:stretch>
              <a:fillRect/>
            </a:stretch>
          </p:blipFill>
          <p:spPr>
            <a:xfrm>
              <a:off x="6951092" y="2393971"/>
              <a:ext cx="1917768" cy="401302"/>
            </a:xfrm>
            <a:prstGeom prst="rect">
              <a:avLst/>
            </a:prstGeom>
            <a:noFill/>
            <a:ln>
              <a:noFill/>
            </a:ln>
          </p:spPr>
        </p:pic>
        <p:pic>
          <p:nvPicPr>
            <p:cNvPr id="24" name="Shape 166"/>
            <p:cNvPicPr preferRelativeResize="0"/>
            <p:nvPr/>
          </p:nvPicPr>
          <p:blipFill>
            <a:blip r:embed="rId13">
              <a:alphaModFix/>
              <a:extLst>
                <a:ext uri="{28A0092B-C50C-407E-A947-70E740481C1C}">
                  <a14:useLocalDpi xmlns:a14="http://schemas.microsoft.com/office/drawing/2010/main" val="0"/>
                </a:ext>
              </a:extLst>
            </a:blip>
            <a:stretch>
              <a:fillRect/>
            </a:stretch>
          </p:blipFill>
          <p:spPr>
            <a:xfrm>
              <a:off x="760925" y="3295798"/>
              <a:ext cx="1639295" cy="357353"/>
            </a:xfrm>
            <a:prstGeom prst="rect">
              <a:avLst/>
            </a:prstGeom>
            <a:noFill/>
            <a:ln>
              <a:noFill/>
            </a:ln>
          </p:spPr>
        </p:pic>
        <p:pic>
          <p:nvPicPr>
            <p:cNvPr id="25" name="Shape 181"/>
            <p:cNvPicPr preferRelativeResize="0"/>
            <p:nvPr/>
          </p:nvPicPr>
          <p:blipFill>
            <a:blip r:embed="rId14" cstate="email">
              <a:alphaModFix/>
              <a:extLst>
                <a:ext uri="{28A0092B-C50C-407E-A947-70E740481C1C}">
                  <a14:useLocalDpi xmlns:a14="http://schemas.microsoft.com/office/drawing/2010/main" val="0"/>
                </a:ext>
              </a:extLst>
            </a:blip>
            <a:stretch>
              <a:fillRect/>
            </a:stretch>
          </p:blipFill>
          <p:spPr>
            <a:xfrm>
              <a:off x="3484208" y="4272726"/>
              <a:ext cx="1495751" cy="398043"/>
            </a:xfrm>
            <a:prstGeom prst="rect">
              <a:avLst/>
            </a:prstGeom>
            <a:noFill/>
            <a:ln>
              <a:noFill/>
            </a:ln>
          </p:spPr>
        </p:pic>
        <p:sp>
          <p:nvSpPr>
            <p:cNvPr id="27" name="TextBox 26"/>
            <p:cNvSpPr txBox="1"/>
            <p:nvPr/>
          </p:nvSpPr>
          <p:spPr>
            <a:xfrm>
              <a:off x="5501867" y="4362064"/>
              <a:ext cx="2721130" cy="369332"/>
            </a:xfrm>
            <a:prstGeom prst="rect">
              <a:avLst/>
            </a:prstGeom>
            <a:noFill/>
          </p:spPr>
          <p:txBody>
            <a:bodyPr wrap="none" rtlCol="0">
              <a:spAutoFit/>
            </a:bodyPr>
            <a:lstStyle/>
            <a:p>
              <a:r>
                <a:rPr lang="en-US" dirty="0" smtClean="0"/>
                <a:t>Individual Courier Services </a:t>
              </a:r>
              <a:endParaRPr lang="en-US" dirty="0"/>
            </a:p>
          </p:txBody>
        </p:sp>
        <p:grpSp>
          <p:nvGrpSpPr>
            <p:cNvPr id="32" name="Group 31"/>
            <p:cNvGrpSpPr/>
            <p:nvPr/>
          </p:nvGrpSpPr>
          <p:grpSpPr>
            <a:xfrm>
              <a:off x="2801599" y="2756378"/>
              <a:ext cx="1405567" cy="398429"/>
              <a:chOff x="1867112" y="2476748"/>
              <a:chExt cx="5183998" cy="914400"/>
            </a:xfrm>
          </p:grpSpPr>
          <p:sp>
            <p:nvSpPr>
              <p:cNvPr id="33" name="Rectangle 32"/>
              <p:cNvSpPr/>
              <p:nvPr/>
            </p:nvSpPr>
            <p:spPr>
              <a:xfrm>
                <a:off x="1867112" y="2476748"/>
                <a:ext cx="5183998" cy="914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2" descr="Cargomatic"/>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867112" y="2476748"/>
                <a:ext cx="5183998"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cxnSp>
          <p:nvCxnSpPr>
            <p:cNvPr id="36" name="Straight Arrow Connector 35"/>
            <p:cNvCxnSpPr/>
            <p:nvPr/>
          </p:nvCxnSpPr>
          <p:spPr>
            <a:xfrm flipH="1">
              <a:off x="4934845" y="5155652"/>
              <a:ext cx="1159318" cy="10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87837" y="5360677"/>
              <a:ext cx="8732629" cy="13066"/>
            </a:xfrm>
            <a:prstGeom prst="line">
              <a:avLst/>
            </a:prstGeom>
          </p:spPr>
          <p:style>
            <a:lnRef idx="2">
              <a:schemeClr val="accent2"/>
            </a:lnRef>
            <a:fillRef idx="0">
              <a:schemeClr val="accent2"/>
            </a:fillRef>
            <a:effectRef idx="1">
              <a:schemeClr val="accent2"/>
            </a:effectRef>
            <a:fontRef idx="minor">
              <a:schemeClr val="tx1"/>
            </a:fontRef>
          </p:style>
        </p:cxnSp>
        <p:pic>
          <p:nvPicPr>
            <p:cNvPr id="5124" name="Picture 4" descr="http://i2.cdn.turner.com/cnnnext/dam/assets/140408165842-uber-rush-story-top.jpg"/>
            <p:cNvPicPr>
              <a:picLocks noChangeAspect="1" noChangeArrowheads="1"/>
            </p:cNvPicPr>
            <p:nvPr/>
          </p:nvPicPr>
          <p:blipFill rotWithShape="1">
            <a:blip r:embed="rId16">
              <a:extLst>
                <a:ext uri="{28A0092B-C50C-407E-A947-70E740481C1C}">
                  <a14:useLocalDpi xmlns:a14="http://schemas.microsoft.com/office/drawing/2010/main" val="0"/>
                </a:ext>
              </a:extLst>
            </a:blip>
            <a:srcRect/>
            <a:stretch/>
          </p:blipFill>
          <p:spPr bwMode="auto">
            <a:xfrm>
              <a:off x="6162425" y="4977793"/>
              <a:ext cx="1830761" cy="35843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5784073" y="4644374"/>
              <a:ext cx="2115131" cy="369332"/>
            </a:xfrm>
            <a:prstGeom prst="rect">
              <a:avLst/>
            </a:prstGeom>
          </p:spPr>
          <p:txBody>
            <a:bodyPr wrap="none">
              <a:spAutoFit/>
            </a:bodyPr>
            <a:lstStyle/>
            <a:p>
              <a:r>
                <a:rPr lang="en-US" dirty="0" smtClean="0"/>
                <a:t>(from customer to *)</a:t>
              </a:r>
              <a:endParaRPr lang="en-US" dirty="0"/>
            </a:p>
          </p:txBody>
        </p:sp>
        <p:pic>
          <p:nvPicPr>
            <p:cNvPr id="5" name="Picture 4" descr="Convoy - Windows Internet Explorer"/>
            <p:cNvPicPr>
              <a:picLocks noChangeAspect="1"/>
            </p:cNvPicPr>
            <p:nvPr/>
          </p:nvPicPr>
          <p:blipFill rotWithShape="1">
            <a:blip r:embed="rId17" cstate="email">
              <a:extLst>
                <a:ext uri="{28A0092B-C50C-407E-A947-70E740481C1C}">
                  <a14:useLocalDpi xmlns:a14="http://schemas.microsoft.com/office/drawing/2010/main" val="0"/>
                </a:ext>
              </a:extLst>
            </a:blip>
            <a:srcRect/>
            <a:stretch/>
          </p:blipFill>
          <p:spPr>
            <a:xfrm>
              <a:off x="2751950" y="3193758"/>
              <a:ext cx="1468003" cy="324654"/>
            </a:xfrm>
            <a:prstGeom prst="rect">
              <a:avLst/>
            </a:prstGeom>
          </p:spPr>
        </p:pic>
        <p:pic>
          <p:nvPicPr>
            <p:cNvPr id="7" name="Picture 6"/>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113211" y="4453615"/>
              <a:ext cx="1710607" cy="290428"/>
            </a:xfrm>
            <a:prstGeom prst="rect">
              <a:avLst/>
            </a:prstGeom>
          </p:spPr>
        </p:pic>
        <p:sp>
          <p:nvSpPr>
            <p:cNvPr id="40" name="TextBox 39"/>
            <p:cNvSpPr txBox="1"/>
            <p:nvPr/>
          </p:nvSpPr>
          <p:spPr>
            <a:xfrm>
              <a:off x="167592" y="3763756"/>
              <a:ext cx="2214709" cy="646331"/>
            </a:xfrm>
            <a:prstGeom prst="rect">
              <a:avLst/>
            </a:prstGeom>
            <a:noFill/>
          </p:spPr>
          <p:txBody>
            <a:bodyPr wrap="none" rtlCol="0">
              <a:spAutoFit/>
            </a:bodyPr>
            <a:lstStyle/>
            <a:p>
              <a:r>
                <a:rPr lang="en-US" dirty="0" smtClean="0"/>
                <a:t>Shipping Containers </a:t>
              </a:r>
              <a:br>
                <a:rPr lang="en-US" dirty="0" smtClean="0"/>
              </a:br>
              <a:r>
                <a:rPr lang="en-US" dirty="0" smtClean="0"/>
                <a:t>(Country-to-Country)</a:t>
              </a:r>
              <a:endParaRPr lang="en-US" dirty="0"/>
            </a:p>
          </p:txBody>
        </p:sp>
        <p:pic>
          <p:nvPicPr>
            <p:cNvPr id="3" name="Picture 2"/>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8034354" y="3872949"/>
              <a:ext cx="1013561" cy="560903"/>
            </a:xfrm>
            <a:prstGeom prst="rect">
              <a:avLst/>
            </a:prstGeom>
          </p:spPr>
        </p:pic>
        <p:pic>
          <p:nvPicPr>
            <p:cNvPr id="35" name="Picture 2" descr="http://blogsdir.cms.rrcdn.com/111/files/2015/07/GATS2015_logo_TruckerPath.png"/>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1122853" y="2344159"/>
              <a:ext cx="1584132" cy="1207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ggyBe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249" y="2889411"/>
              <a:ext cx="13430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American Logistics Aid Network"/>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01945" y="5562690"/>
              <a:ext cx="2103742" cy="45279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434995" y="5434089"/>
              <a:ext cx="1282339"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smtClean="0"/>
                <a:t>Emergency </a:t>
              </a:r>
              <a:br>
                <a:rPr lang="en-US" b="1" dirty="0" smtClean="0"/>
              </a:br>
              <a:r>
                <a:rPr lang="en-US" b="1" dirty="0" smtClean="0"/>
                <a:t>Response</a:t>
              </a:r>
              <a:endParaRPr lang="en-US" b="1" dirty="0"/>
            </a:p>
          </p:txBody>
        </p:sp>
        <p:pic>
          <p:nvPicPr>
            <p:cNvPr id="19" name="Picture 2" descr="Loadsmart"/>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07831" y="3566833"/>
              <a:ext cx="16002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photos.prnewswire.com/prnvar/20140728/130689?max=1600"/>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369592" y="3870455"/>
              <a:ext cx="1724981" cy="3657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ugarcrm.com/sites/default/files/uship-logo-color_0.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24038" y="4674493"/>
              <a:ext cx="72677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redits: UberFreight, screenshot"/>
            <p:cNvPicPr>
              <a:picLocks noChangeAspect="1" noChangeArrowheads="1"/>
            </p:cNvPicPr>
            <p:nvPr/>
          </p:nvPicPr>
          <p:blipFill rotWithShape="1">
            <a:blip r:embed="rId26">
              <a:extLst>
                <a:ext uri="{28A0092B-C50C-407E-A947-70E740481C1C}">
                  <a14:useLocalDpi xmlns:a14="http://schemas.microsoft.com/office/drawing/2010/main" val="0"/>
                </a:ext>
              </a:extLst>
            </a:blip>
            <a:srcRect l="2617" t="-245" r="75500" b="94311"/>
            <a:stretch/>
          </p:blipFill>
          <p:spPr bwMode="auto">
            <a:xfrm>
              <a:off x="2664975" y="2355778"/>
              <a:ext cx="1667437" cy="33348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407603" y="6182596"/>
              <a:ext cx="2081328" cy="299160"/>
            </a:xfrm>
            <a:prstGeom prst="rect">
              <a:avLst/>
            </a:prstGeom>
          </p:spPr>
        </p:pic>
        <p:pic>
          <p:nvPicPr>
            <p:cNvPr id="50" name="Picture 2" descr="Stord"/>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61399" y="5440838"/>
              <a:ext cx="1253874" cy="3119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grubhub"/>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40349" y="3629902"/>
              <a:ext cx="1252252" cy="7397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eubooker.com"/>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9025" y="4824401"/>
              <a:ext cx="1942348" cy="360512"/>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Image result for ware2go"/>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12862" y="5956987"/>
            <a:ext cx="2191110" cy="36081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Futurismic - near-future science fiction and fact since 200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9869" y="6169022"/>
            <a:ext cx="250045" cy="297553"/>
          </a:xfrm>
          <a:prstGeom prst="rect">
            <a:avLst/>
          </a:prstGeom>
        </p:spPr>
      </p:pic>
      <p:pic>
        <p:nvPicPr>
          <p:cNvPr id="52" name="Picture 2" descr="Stowga"/>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179153" y="5697684"/>
            <a:ext cx="872210" cy="26589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t;strong&gt;DHL&lt;/strong&gt; Air UK - Wikipedia"/>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698322" y="5214681"/>
            <a:ext cx="1195238" cy="267733"/>
          </a:xfrm>
          <a:prstGeom prst="rect">
            <a:avLst/>
          </a:prstGeom>
        </p:spPr>
      </p:pic>
      <p:pic>
        <p:nvPicPr>
          <p:cNvPr id="54" name="Picture 53"/>
          <p:cNvPicPr>
            <a:picLocks noChangeAspect="1"/>
          </p:cNvPicPr>
          <p:nvPr/>
        </p:nvPicPr>
        <p:blipFill>
          <a:blip r:embed="rId35"/>
          <a:stretch>
            <a:fillRect/>
          </a:stretch>
        </p:blipFill>
        <p:spPr>
          <a:xfrm>
            <a:off x="4367358" y="5701010"/>
            <a:ext cx="1044803" cy="255977"/>
          </a:xfrm>
          <a:prstGeom prst="rect">
            <a:avLst/>
          </a:prstGeom>
        </p:spPr>
      </p:pic>
    </p:spTree>
    <p:extLst>
      <p:ext uri="{BB962C8B-B14F-4D97-AF65-F5344CB8AC3E}">
        <p14:creationId xmlns:p14="http://schemas.microsoft.com/office/powerpoint/2010/main" val="8841152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smtClean="0"/>
              <a:t>On-Demand Warehousing Platforms</a:t>
            </a:r>
            <a:endParaRPr lang="en-US" dirty="0"/>
          </a:p>
        </p:txBody>
      </p:sp>
      <p:sp>
        <p:nvSpPr>
          <p:cNvPr id="55" name="Rectangle 54"/>
          <p:cNvSpPr/>
          <p:nvPr/>
        </p:nvSpPr>
        <p:spPr>
          <a:xfrm>
            <a:off x="260025" y="1604150"/>
            <a:ext cx="3657600" cy="1821783"/>
          </a:xfrm>
          <a:prstGeom prst="rect">
            <a:avLst/>
          </a:prstGeom>
          <a:ln w="19050">
            <a:solidFill>
              <a:srgbClr val="F78751"/>
            </a:solidFill>
          </a:ln>
        </p:spPr>
        <p:txBody>
          <a:bodyPr wrap="square" rtlCol="0" anchor="ctr">
            <a:noAutofit/>
          </a:bodyPr>
          <a:lstStyle/>
          <a:p>
            <a:pPr algn="ctr"/>
            <a:endParaRPr lang="en-US" sz="2400" dirty="0">
              <a:solidFill>
                <a:srgbClr val="5F5F5F"/>
              </a:solidFill>
              <a:latin typeface="Calibri" panose="020F0502020204030204" pitchFamily="34" charset="0"/>
              <a:cs typeface="Calibri" panose="020F0502020204030204" pitchFamily="34" charset="0"/>
            </a:endParaRPr>
          </a:p>
        </p:txBody>
      </p:sp>
      <p:sp>
        <p:nvSpPr>
          <p:cNvPr id="56" name="TextBox 55"/>
          <p:cNvSpPr txBox="1"/>
          <p:nvPr/>
        </p:nvSpPr>
        <p:spPr>
          <a:xfrm>
            <a:off x="260025" y="1184227"/>
            <a:ext cx="3657600" cy="369332"/>
          </a:xfrm>
          <a:prstGeom prst="rect">
            <a:avLst/>
          </a:prstGeom>
          <a:noFill/>
          <a:ln w="19050">
            <a:solidFill>
              <a:srgbClr val="F78751"/>
            </a:solidFill>
          </a:ln>
        </p:spPr>
        <p:txBody>
          <a:bodyPr wrap="square" rtlCol="0">
            <a:spAutoFit/>
          </a:bodyPr>
          <a:lstStyle/>
          <a:p>
            <a:r>
              <a:rPr lang="en-US" dirty="0"/>
              <a:t>Warehouse &amp; Fulfillment</a:t>
            </a:r>
          </a:p>
        </p:txBody>
      </p:sp>
      <p:pic>
        <p:nvPicPr>
          <p:cNvPr id="57" name="Picture 56"/>
          <p:cNvPicPr>
            <a:picLocks noChangeAspect="1"/>
          </p:cNvPicPr>
          <p:nvPr/>
        </p:nvPicPr>
        <p:blipFill rotWithShape="1">
          <a:blip r:embed="rId3"/>
          <a:srcRect r="5983"/>
          <a:stretch/>
        </p:blipFill>
        <p:spPr>
          <a:xfrm>
            <a:off x="380081" y="1727886"/>
            <a:ext cx="671976" cy="397061"/>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729" y="1729784"/>
            <a:ext cx="1359547" cy="195415"/>
          </a:xfrm>
          <a:prstGeom prst="rect">
            <a:avLst/>
          </a:prstGeom>
        </p:spPr>
      </p:pic>
      <p:pic>
        <p:nvPicPr>
          <p:cNvPr id="59" name="Picture 2" descr="https://uploads-ssl.webflow.com/5b29423c5358ea6743c5328e/5bbd1e8c8ea212681df17a9d_w2g_aupsc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536" y="1742948"/>
            <a:ext cx="923043" cy="59588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6"/>
          <a:stretch>
            <a:fillRect/>
          </a:stretch>
        </p:blipFill>
        <p:spPr>
          <a:xfrm>
            <a:off x="1452300" y="2024217"/>
            <a:ext cx="1044803" cy="255977"/>
          </a:xfrm>
          <a:prstGeom prst="rect">
            <a:avLst/>
          </a:prstGeom>
        </p:spPr>
      </p:pic>
      <p:pic>
        <p:nvPicPr>
          <p:cNvPr id="6146" name="Picture 2" descr="Stowg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7966" y="2422463"/>
            <a:ext cx="872210" cy="2658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95775" y="839202"/>
            <a:ext cx="4594225" cy="1323439"/>
          </a:xfrm>
          <a:prstGeom prst="rect">
            <a:avLst/>
          </a:prstGeom>
        </p:spPr>
        <p:txBody>
          <a:bodyPr wrap="square">
            <a:spAutoFit/>
          </a:bodyPr>
          <a:lstStyle/>
          <a:p>
            <a:r>
              <a:rPr lang="en-US" sz="1600" b="1" dirty="0"/>
              <a:t>On-demand warehousing platforms </a:t>
            </a:r>
            <a:r>
              <a:rPr lang="en-US" sz="1600" dirty="0"/>
              <a:t>operate </a:t>
            </a:r>
            <a:r>
              <a:rPr lang="en-US" sz="1600" dirty="0" smtClean="0"/>
              <a:t>marketplaces (online platforms) </a:t>
            </a:r>
            <a:r>
              <a:rPr lang="en-US" sz="1600" dirty="0"/>
              <a:t>to match companies with underutilized warehouse and distribution center (DC) capacities with customers who need extra space or fulfillment services.</a:t>
            </a:r>
          </a:p>
        </p:txBody>
      </p:sp>
      <p:grpSp>
        <p:nvGrpSpPr>
          <p:cNvPr id="60" name="Group 59"/>
          <p:cNvGrpSpPr/>
          <p:nvPr/>
        </p:nvGrpSpPr>
        <p:grpSpPr>
          <a:xfrm>
            <a:off x="4317868" y="2211801"/>
            <a:ext cx="4405818" cy="1436422"/>
            <a:chOff x="8359302" y="13090041"/>
            <a:chExt cx="9306853" cy="2905283"/>
          </a:xfrm>
        </p:grpSpPr>
        <p:sp>
          <p:nvSpPr>
            <p:cNvPr id="64" name="Rounded Rectangle 63"/>
            <p:cNvSpPr/>
            <p:nvPr/>
          </p:nvSpPr>
          <p:spPr>
            <a:xfrm>
              <a:off x="14557195" y="13105542"/>
              <a:ext cx="3108960" cy="288978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cs typeface="Times New Roman" panose="02020603050405020304" pitchFamily="18" charset="0"/>
              </a:endParaRPr>
            </a:p>
          </p:txBody>
        </p:sp>
        <p:sp>
          <p:nvSpPr>
            <p:cNvPr id="65" name="Rounded Rectangle 64"/>
            <p:cNvSpPr/>
            <p:nvPr/>
          </p:nvSpPr>
          <p:spPr>
            <a:xfrm>
              <a:off x="8359303" y="13090043"/>
              <a:ext cx="3108960" cy="288978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cs typeface="Times New Roman" panose="02020603050405020304" pitchFamily="18" charset="0"/>
              </a:endParaRPr>
            </a:p>
          </p:txBody>
        </p:sp>
        <p:pic>
          <p:nvPicPr>
            <p:cNvPr id="66" name="Picture 6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8952" y="14637679"/>
              <a:ext cx="1150158" cy="1185045"/>
            </a:xfrm>
            <a:prstGeom prst="rect">
              <a:avLst/>
            </a:prstGeom>
            <a:noFill/>
            <a:ln>
              <a:noFill/>
            </a:ln>
          </p:spPr>
        </p:pic>
        <p:pic>
          <p:nvPicPr>
            <p:cNvPr id="67" name="Picture 66" descr="File:&lt;strong&gt;Pallet&lt;/strong&gt; Drawing 72 &lt;strong&gt;boxes&lt;/strong&gt;.jpg - Wikipedi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80632" y="14024529"/>
              <a:ext cx="519772" cy="519772"/>
            </a:xfrm>
            <a:prstGeom prst="rect">
              <a:avLst/>
            </a:prstGeom>
          </p:spPr>
        </p:pic>
        <p:pic>
          <p:nvPicPr>
            <p:cNvPr id="69" name="Picture 68" descr="File:&lt;strong&gt;Pallet&lt;/strong&gt; Drawing 72 &lt;strong&gt;boxes&lt;/strong&gt;.jpg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2935" y="13923864"/>
              <a:ext cx="786739" cy="786739"/>
            </a:xfrm>
            <a:prstGeom prst="rect">
              <a:avLst/>
            </a:prstGeom>
          </p:spPr>
        </p:pic>
        <p:pic>
          <p:nvPicPr>
            <p:cNvPr id="70" name="Picture 69" descr="File:&lt;strong&gt;Pallet&lt;/strong&gt; Drawing 72 &lt;strong&gt;boxes&lt;/strong&gt;.jpg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84237" y="13955543"/>
              <a:ext cx="786739" cy="786739"/>
            </a:xfrm>
            <a:prstGeom prst="rect">
              <a:avLst/>
            </a:prstGeom>
          </p:spPr>
        </p:pic>
        <p:pic>
          <p:nvPicPr>
            <p:cNvPr id="71" name="Picture 7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63870" y="13640129"/>
              <a:ext cx="1036931" cy="998920"/>
            </a:xfrm>
            <a:prstGeom prst="rect">
              <a:avLst/>
            </a:prstGeom>
            <a:noFill/>
            <a:ln>
              <a:noFill/>
            </a:ln>
          </p:spPr>
        </p:pic>
        <p:pic>
          <p:nvPicPr>
            <p:cNvPr id="72" name="Picture 71" descr="Clipart - Factory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6963" y="13608069"/>
              <a:ext cx="787680" cy="789655"/>
            </a:xfrm>
            <a:prstGeom prst="rect">
              <a:avLst/>
            </a:prstGeom>
          </p:spPr>
        </p:pic>
        <p:pic>
          <p:nvPicPr>
            <p:cNvPr id="73" name="Picture 72" descr="Clipart - Factory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42402" y="14812785"/>
              <a:ext cx="731105" cy="732939"/>
            </a:xfrm>
            <a:prstGeom prst="rect">
              <a:avLst/>
            </a:prstGeom>
          </p:spPr>
        </p:pic>
        <p:pic>
          <p:nvPicPr>
            <p:cNvPr id="74" name="Picture 73" descr="File:&lt;strong&gt;Pallet&lt;/strong&gt; Drawing 72 &lt;strong&gt;boxes&lt;/strong&gt;.jpg - Wikipedi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972542" y="14793088"/>
              <a:ext cx="401666" cy="401666"/>
            </a:xfrm>
            <a:prstGeom prst="rect">
              <a:avLst/>
            </a:prstGeom>
          </p:spPr>
        </p:pic>
        <p:pic>
          <p:nvPicPr>
            <p:cNvPr id="75" name="Picture 74" descr="File:&lt;strong&gt;Pallet&lt;/strong&gt; Drawing 72 &lt;strong&gt;boxes&lt;/strong&gt;.jpg - Wikipedi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752869" y="15284529"/>
              <a:ext cx="511311" cy="511311"/>
            </a:xfrm>
            <a:prstGeom prst="rect">
              <a:avLst/>
            </a:prstGeom>
          </p:spPr>
        </p:pic>
        <p:sp>
          <p:nvSpPr>
            <p:cNvPr id="76" name="Rounded Rectangle 75"/>
            <p:cNvSpPr/>
            <p:nvPr/>
          </p:nvSpPr>
          <p:spPr>
            <a:xfrm>
              <a:off x="12011205" y="14333412"/>
              <a:ext cx="1994756" cy="16539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Times New Roman" panose="02020603050405020304" pitchFamily="18" charset="0"/>
                </a:rPr>
                <a:t>Online Platform / Central Mechanism</a:t>
              </a:r>
            </a:p>
          </p:txBody>
        </p:sp>
        <p:pic>
          <p:nvPicPr>
            <p:cNvPr id="77" name="Picture 76" descr="File:&lt;strong&gt;Pallet&lt;/strong&gt; Drawing 72 &lt;strong&gt;boxes&lt;/strong&gt;.jpg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99150" y="14876905"/>
              <a:ext cx="786739" cy="786739"/>
            </a:xfrm>
            <a:prstGeom prst="rect">
              <a:avLst/>
            </a:prstGeom>
          </p:spPr>
        </p:pic>
        <p:sp>
          <p:nvSpPr>
            <p:cNvPr id="78" name="Rectangle 77"/>
            <p:cNvSpPr/>
            <p:nvPr/>
          </p:nvSpPr>
          <p:spPr>
            <a:xfrm>
              <a:off x="14556814" y="13090041"/>
              <a:ext cx="3108960" cy="871505"/>
            </a:xfrm>
            <a:prstGeom prst="rect">
              <a:avLst/>
            </a:prstGeom>
          </p:spPr>
          <p:txBody>
            <a:bodyPr wrap="square">
              <a:spAutoFit/>
            </a:bodyPr>
            <a:lstStyle/>
            <a:p>
              <a:pPr algn="ctr"/>
              <a:r>
                <a:rPr lang="en-US" sz="1050" dirty="0">
                  <a:ea typeface="Times New Roman" panose="02020603050405020304" pitchFamily="18" charset="0"/>
                </a:rPr>
                <a:t>Demand Requests / </a:t>
              </a:r>
            </a:p>
            <a:p>
              <a:pPr algn="ctr"/>
              <a:r>
                <a:rPr lang="en-US" sz="1050" dirty="0">
                  <a:ea typeface="Times New Roman" panose="02020603050405020304" pitchFamily="18" charset="0"/>
                </a:rPr>
                <a:t>Customers</a:t>
              </a:r>
              <a:endParaRPr lang="en-US" sz="1050" dirty="0"/>
            </a:p>
          </p:txBody>
        </p:sp>
        <p:sp>
          <p:nvSpPr>
            <p:cNvPr id="79" name="Rectangle 78"/>
            <p:cNvSpPr/>
            <p:nvPr/>
          </p:nvSpPr>
          <p:spPr>
            <a:xfrm>
              <a:off x="8359302" y="13090041"/>
              <a:ext cx="3108963" cy="529128"/>
            </a:xfrm>
            <a:prstGeom prst="rect">
              <a:avLst/>
            </a:prstGeom>
          </p:spPr>
          <p:txBody>
            <a:bodyPr wrap="square">
              <a:spAutoFit/>
            </a:bodyPr>
            <a:lstStyle/>
            <a:p>
              <a:pPr algn="ctr"/>
              <a:r>
                <a:rPr lang="en-US" sz="1050" dirty="0">
                  <a:ea typeface="Times New Roman" panose="02020603050405020304" pitchFamily="18" charset="0"/>
                </a:rPr>
                <a:t>Supply Owners</a:t>
              </a:r>
              <a:endParaRPr lang="en-US" sz="1050" dirty="0"/>
            </a:p>
          </p:txBody>
        </p:sp>
        <p:pic>
          <p:nvPicPr>
            <p:cNvPr id="80" name="Picture 79" descr="File:&lt;strong&gt;Pallet&lt;/strong&gt; Drawing 72 &lt;strong&gt;boxes&lt;/strong&gt;.jpg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84236" y="14848762"/>
              <a:ext cx="786739" cy="786739"/>
            </a:xfrm>
            <a:prstGeom prst="rect">
              <a:avLst/>
            </a:prstGeom>
          </p:spPr>
        </p:pic>
        <p:sp>
          <p:nvSpPr>
            <p:cNvPr id="81" name="Left-Right Arrow 80"/>
            <p:cNvSpPr/>
            <p:nvPr/>
          </p:nvSpPr>
          <p:spPr>
            <a:xfrm>
              <a:off x="11444912" y="13566683"/>
              <a:ext cx="3103991" cy="397546"/>
            </a:xfrm>
            <a:prstGeom prst="lef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sp>
          <p:nvSpPr>
            <p:cNvPr id="82" name="Left-Right Arrow 81"/>
            <p:cNvSpPr/>
            <p:nvPr/>
          </p:nvSpPr>
          <p:spPr>
            <a:xfrm>
              <a:off x="11468263" y="15070256"/>
              <a:ext cx="534650" cy="397546"/>
            </a:xfrm>
            <a:prstGeom prst="leftRightArrow">
              <a:avLst>
                <a:gd name="adj1" fmla="val 46167"/>
                <a:gd name="adj2" fmla="val 4616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sp>
          <p:nvSpPr>
            <p:cNvPr id="83" name="Left-Right Arrow 82"/>
            <p:cNvSpPr/>
            <p:nvPr/>
          </p:nvSpPr>
          <p:spPr>
            <a:xfrm>
              <a:off x="14014253" y="15070256"/>
              <a:ext cx="534650" cy="397546"/>
            </a:xfrm>
            <a:prstGeom prst="leftRightArrow">
              <a:avLst>
                <a:gd name="adj1" fmla="val 46167"/>
                <a:gd name="adj2" fmla="val 4616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grpSp>
      <p:pic>
        <p:nvPicPr>
          <p:cNvPr id="84" name="Picture 83" descr="Futurismic - near-future science fiction and fact since 200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0338" y="1684590"/>
            <a:ext cx="250045" cy="297553"/>
          </a:xfrm>
          <a:prstGeom prst="rect">
            <a:avLst/>
          </a:prstGeom>
        </p:spPr>
      </p:pic>
      <p:pic>
        <p:nvPicPr>
          <p:cNvPr id="85" name="Picture 84" descr="&lt;strong&gt;DHL&lt;/strong&gt; Air UK - Wikipedia"/>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0329" y="2338837"/>
            <a:ext cx="1195238" cy="267733"/>
          </a:xfrm>
          <a:prstGeom prst="rect">
            <a:avLst/>
          </a:prstGeom>
        </p:spPr>
      </p:pic>
      <p:pic>
        <p:nvPicPr>
          <p:cNvPr id="86" name="Picture 85"/>
          <p:cNvPicPr>
            <a:picLocks noChangeAspect="1"/>
          </p:cNvPicPr>
          <p:nvPr/>
        </p:nvPicPr>
        <p:blipFill>
          <a:blip r:embed="rId17"/>
          <a:stretch>
            <a:fillRect/>
          </a:stretch>
        </p:blipFill>
        <p:spPr>
          <a:xfrm>
            <a:off x="2964402" y="4144129"/>
            <a:ext cx="5627171" cy="2074663"/>
          </a:xfrm>
          <a:prstGeom prst="rect">
            <a:avLst/>
          </a:prstGeom>
        </p:spPr>
      </p:pic>
      <p:pic>
        <p:nvPicPr>
          <p:cNvPr id="87" name="Picture 86" descr="national parks - Visit USA west-coast in camper - Travel ..."/>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99242" y="4336802"/>
            <a:ext cx="1445768" cy="330676"/>
          </a:xfrm>
          <a:prstGeom prst="rect">
            <a:avLst/>
          </a:prstGeom>
        </p:spPr>
      </p:pic>
      <p:sp>
        <p:nvSpPr>
          <p:cNvPr id="90" name="Rectangle 89"/>
          <p:cNvSpPr/>
          <p:nvPr/>
        </p:nvSpPr>
        <p:spPr>
          <a:xfrm>
            <a:off x="238871" y="4029672"/>
            <a:ext cx="8413516" cy="2122289"/>
          </a:xfrm>
          <a:prstGeom prst="rect">
            <a:avLst/>
          </a:prstGeom>
          <a:ln w="19050">
            <a:solidFill>
              <a:srgbClr val="F78751"/>
            </a:solidFill>
          </a:ln>
        </p:spPr>
        <p:txBody>
          <a:bodyPr wrap="square" rtlCol="0" anchor="ctr">
            <a:noAutofit/>
          </a:bodyPr>
          <a:lstStyle/>
          <a:p>
            <a:pPr algn="ctr"/>
            <a:endParaRPr lang="en-US" sz="2400" dirty="0">
              <a:solidFill>
                <a:srgbClr val="5F5F5F"/>
              </a:solidFill>
              <a:latin typeface="Calibri" panose="020F0502020204030204" pitchFamily="34" charset="0"/>
              <a:cs typeface="Calibri" panose="020F0502020204030204" pitchFamily="34" charset="0"/>
            </a:endParaRPr>
          </a:p>
        </p:txBody>
      </p:sp>
      <p:pic>
        <p:nvPicPr>
          <p:cNvPr id="45" name="Picture 44"/>
          <p:cNvPicPr>
            <a:picLocks noChangeAspect="1"/>
          </p:cNvPicPr>
          <p:nvPr/>
        </p:nvPicPr>
        <p:blipFill>
          <a:blip r:embed="rId19"/>
          <a:stretch>
            <a:fillRect/>
          </a:stretch>
        </p:blipFill>
        <p:spPr>
          <a:xfrm>
            <a:off x="2194443" y="2737122"/>
            <a:ext cx="1379012" cy="456135"/>
          </a:xfrm>
          <a:prstGeom prst="rect">
            <a:avLst/>
          </a:prstGeom>
        </p:spPr>
      </p:pic>
      <p:pic>
        <p:nvPicPr>
          <p:cNvPr id="46" name="Picture 2" descr="Stord"/>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0570" y="2783279"/>
            <a:ext cx="1253874" cy="3119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4416" y="4024708"/>
            <a:ext cx="1783164" cy="2122289"/>
            <a:chOff x="224416" y="4024708"/>
            <a:chExt cx="1783164" cy="2122289"/>
          </a:xfrm>
        </p:grpSpPr>
        <p:pic>
          <p:nvPicPr>
            <p:cNvPr id="88" name="Picture 87"/>
            <p:cNvPicPr>
              <a:picLocks noChangeAspect="1"/>
            </p:cNvPicPr>
            <p:nvPr/>
          </p:nvPicPr>
          <p:blipFill rotWithShape="1">
            <a:blip r:embed="rId3"/>
            <a:srcRect r="5983"/>
            <a:stretch/>
          </p:blipFill>
          <p:spPr>
            <a:xfrm>
              <a:off x="325219" y="4212685"/>
              <a:ext cx="1040085" cy="614572"/>
            </a:xfrm>
            <a:prstGeom prst="rect">
              <a:avLst/>
            </a:prstGeom>
          </p:spPr>
        </p:pic>
        <p:sp>
          <p:nvSpPr>
            <p:cNvPr id="7" name="Rectangle 6"/>
            <p:cNvSpPr/>
            <p:nvPr/>
          </p:nvSpPr>
          <p:spPr>
            <a:xfrm>
              <a:off x="238871" y="4904858"/>
              <a:ext cx="1768709" cy="923330"/>
            </a:xfrm>
            <a:prstGeom prst="rect">
              <a:avLst/>
            </a:prstGeom>
          </p:spPr>
          <p:txBody>
            <a:bodyPr wrap="square">
              <a:spAutoFit/>
            </a:bodyPr>
            <a:lstStyle/>
            <a:p>
              <a:pPr lvl="0" defTabSz="914400">
                <a:defRPr/>
              </a:pPr>
              <a:r>
                <a:rPr lang="en-US" dirty="0" smtClean="0"/>
                <a:t>1000+ </a:t>
              </a:r>
              <a:r>
                <a:rPr lang="en-US" dirty="0"/>
                <a:t>warehouses on </a:t>
              </a:r>
              <a:r>
                <a:rPr lang="en-US" dirty="0" smtClean="0"/>
                <a:t>their </a:t>
              </a:r>
              <a:r>
                <a:rPr lang="en-US" dirty="0"/>
                <a:t>platform</a:t>
              </a:r>
            </a:p>
          </p:txBody>
        </p:sp>
        <p:sp>
          <p:nvSpPr>
            <p:cNvPr id="48" name="Rectangle 47"/>
            <p:cNvSpPr/>
            <p:nvPr/>
          </p:nvSpPr>
          <p:spPr>
            <a:xfrm>
              <a:off x="224416" y="4024708"/>
              <a:ext cx="1713826" cy="2122289"/>
            </a:xfrm>
            <a:prstGeom prst="rect">
              <a:avLst/>
            </a:prstGeom>
            <a:ln w="19050">
              <a:solidFill>
                <a:srgbClr val="F78751"/>
              </a:solidFill>
            </a:ln>
          </p:spPr>
          <p:txBody>
            <a:bodyPr wrap="square" rtlCol="0" anchor="ctr">
              <a:noAutofit/>
            </a:bodyPr>
            <a:lstStyle/>
            <a:p>
              <a:pPr algn="ctr"/>
              <a:endParaRPr lang="en-US" sz="2400" dirty="0">
                <a:solidFill>
                  <a:srgbClr val="5F5F5F"/>
                </a:solidFill>
                <a:latin typeface="Calibri" panose="020F0502020204030204" pitchFamily="34" charset="0"/>
                <a:cs typeface="Calibri" panose="020F0502020204030204" pitchFamily="34" charset="0"/>
              </a:endParaRPr>
            </a:p>
          </p:txBody>
        </p:sp>
      </p:grpSp>
      <p:pic>
        <p:nvPicPr>
          <p:cNvPr id="50" name="Picture 49"/>
          <p:cNvPicPr>
            <a:picLocks noChangeAspect="1"/>
          </p:cNvPicPr>
          <p:nvPr/>
        </p:nvPicPr>
        <p:blipFill rotWithShape="1">
          <a:blip r:embed="rId3"/>
          <a:srcRect r="5983"/>
          <a:stretch/>
        </p:blipFill>
        <p:spPr>
          <a:xfrm>
            <a:off x="330115" y="4207721"/>
            <a:ext cx="1040085" cy="614572"/>
          </a:xfrm>
          <a:prstGeom prst="rect">
            <a:avLst/>
          </a:prstGeom>
        </p:spPr>
      </p:pic>
    </p:spTree>
    <p:extLst>
      <p:ext uri="{BB962C8B-B14F-4D97-AF65-F5344CB8AC3E}">
        <p14:creationId xmlns:p14="http://schemas.microsoft.com/office/powerpoint/2010/main" val="2908589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r>
              <a:rPr lang="en-US" smtClean="0"/>
              <a:t>Overview</a:t>
            </a:r>
            <a:endParaRPr lang="en-US" dirty="0"/>
          </a:p>
        </p:txBody>
      </p:sp>
      <p:sp>
        <p:nvSpPr>
          <p:cNvPr id="10" name="Text Placeholder 9"/>
          <p:cNvSpPr>
            <a:spLocks noGrp="1"/>
          </p:cNvSpPr>
          <p:nvPr>
            <p:ph type="body" sz="quarter" idx="17"/>
          </p:nvPr>
        </p:nvSpPr>
        <p:spPr/>
        <p:txBody>
          <a:bodyPr/>
          <a:lstStyle/>
          <a:p>
            <a:endParaRPr lang="en-US"/>
          </a:p>
        </p:txBody>
      </p:sp>
      <p:graphicFrame>
        <p:nvGraphicFramePr>
          <p:cNvPr id="5" name="Diagram 4"/>
          <p:cNvGraphicFramePr/>
          <p:nvPr>
            <p:extLst>
              <p:ext uri="{D42A27DB-BD31-4B8C-83A1-F6EECF244321}">
                <p14:modId xmlns:p14="http://schemas.microsoft.com/office/powerpoint/2010/main" val="1732293411"/>
              </p:ext>
            </p:extLst>
          </p:nvPr>
        </p:nvGraphicFramePr>
        <p:xfrm>
          <a:off x="-660048" y="167593"/>
          <a:ext cx="9985248" cy="561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223837" y="5320344"/>
            <a:ext cx="8792818" cy="923330"/>
          </a:xfrm>
          <a:prstGeom prst="rect">
            <a:avLst/>
          </a:prstGeom>
        </p:spPr>
        <p:txBody>
          <a:bodyPr wrap="square">
            <a:spAutoFit/>
          </a:bodyPr>
          <a:lstStyle/>
          <a:p>
            <a:r>
              <a:rPr lang="en-US" dirty="0"/>
              <a:t>Acknowledgements: </a:t>
            </a:r>
            <a:r>
              <a:rPr lang="en-US" dirty="0" smtClean="0"/>
              <a:t/>
            </a:r>
            <a:br>
              <a:rPr lang="en-US" dirty="0" smtClean="0"/>
            </a:br>
            <a:r>
              <a:rPr lang="en-US" dirty="0" smtClean="0"/>
              <a:t>Partially </a:t>
            </a:r>
            <a:r>
              <a:rPr lang="en-US" dirty="0"/>
              <a:t>funded by the </a:t>
            </a:r>
            <a:r>
              <a:rPr lang="en-US" dirty="0" smtClean="0"/>
              <a:t>US National </a:t>
            </a:r>
            <a:r>
              <a:rPr lang="en-US" dirty="0"/>
              <a:t>Science Foundation </a:t>
            </a:r>
            <a:r>
              <a:rPr lang="en-US" dirty="0" smtClean="0"/>
              <a:t>CAREER award 1751801; </a:t>
            </a:r>
            <a:br>
              <a:rPr lang="en-US" dirty="0" smtClean="0"/>
            </a:br>
            <a:r>
              <a:rPr lang="en-US" dirty="0" smtClean="0"/>
              <a:t>Johnson &amp; Johnson WiSTEM2D program</a:t>
            </a:r>
            <a:endParaRPr lang="en-US" dirty="0"/>
          </a:p>
        </p:txBody>
      </p:sp>
    </p:spTree>
    <p:extLst>
      <p:ext uri="{BB962C8B-B14F-4D97-AF65-F5344CB8AC3E}">
        <p14:creationId xmlns:p14="http://schemas.microsoft.com/office/powerpoint/2010/main" val="33859919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p:txBody>
          <a:bodyPr>
            <a:normAutofit fontScale="85000" lnSpcReduction="10000"/>
          </a:bodyPr>
          <a:lstStyle/>
          <a:p>
            <a:r>
              <a:rPr lang="en-US" dirty="0" smtClean="0"/>
              <a:t>Optimization Models to Evaluate On-Demand Warehousing Strategies</a:t>
            </a:r>
            <a:endParaRPr lang="en-US" dirty="0"/>
          </a:p>
        </p:txBody>
      </p:sp>
      <p:sp>
        <p:nvSpPr>
          <p:cNvPr id="6" name="TextBox 5"/>
          <p:cNvSpPr txBox="1"/>
          <p:nvPr/>
        </p:nvSpPr>
        <p:spPr>
          <a:xfrm>
            <a:off x="6783028" y="5056171"/>
            <a:ext cx="1904239" cy="646331"/>
          </a:xfrm>
          <a:prstGeom prst="rect">
            <a:avLst/>
          </a:prstGeom>
          <a:noFill/>
        </p:spPr>
        <p:txBody>
          <a:bodyPr wrap="none" rtlCol="0">
            <a:spAutoFit/>
          </a:bodyPr>
          <a:lstStyle/>
          <a:p>
            <a:pPr algn="r"/>
            <a:r>
              <a:rPr lang="en-US" dirty="0" smtClean="0"/>
              <a:t>Kaan Unnu, </a:t>
            </a:r>
            <a:br>
              <a:rPr lang="en-US" dirty="0" smtClean="0"/>
            </a:br>
            <a:r>
              <a:rPr lang="en-US" dirty="0" smtClean="0"/>
              <a:t>Ph.D. student lead</a:t>
            </a:r>
            <a:endParaRPr lang="en-US" dirty="0"/>
          </a:p>
        </p:txBody>
      </p:sp>
      <p:pic>
        <p:nvPicPr>
          <p:cNvPr id="7" name="Picture 2" descr="http://ise.rpi.edu/sites/default/files/people/KaanUnn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627" y="3219973"/>
            <a:ext cx="1398905" cy="1801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4180" y="1447338"/>
            <a:ext cx="5746955" cy="4154984"/>
          </a:xfrm>
          <a:prstGeom prst="rect">
            <a:avLst/>
          </a:prstGeom>
        </p:spPr>
        <p:txBody>
          <a:bodyPr wrap="square">
            <a:spAutoFit/>
          </a:bodyPr>
          <a:lstStyle/>
          <a:p>
            <a:pPr marL="514350" indent="-514350">
              <a:buAutoNum type="arabicPeriod"/>
            </a:pPr>
            <a:r>
              <a:rPr lang="en-US" sz="2400" dirty="0"/>
              <a:t>What are the borrowers’ benefits of </a:t>
            </a:r>
            <a:br>
              <a:rPr lang="en-US" sz="2400" dirty="0"/>
            </a:br>
            <a:r>
              <a:rPr lang="en-US" sz="2400" dirty="0"/>
              <a:t>on-demand warehousing?  </a:t>
            </a:r>
          </a:p>
          <a:p>
            <a:pPr marL="514350" indent="-514350">
              <a:buAutoNum type="arabicPeriod"/>
            </a:pPr>
            <a:r>
              <a:rPr lang="en-US" sz="2400" dirty="0"/>
              <a:t>Given benefits, but also differences in cost structures, is there a business case for a company to use on-demand warehousing?  </a:t>
            </a:r>
          </a:p>
          <a:p>
            <a:pPr marL="514350" indent="-514350">
              <a:buFontTx/>
              <a:buAutoNum type="arabicPeriod"/>
            </a:pPr>
            <a:r>
              <a:rPr lang="en-US" sz="2400" dirty="0">
                <a:latin typeface="Calibri" panose="020F0502020204030204" pitchFamily="34" charset="0"/>
                <a:cs typeface="Calibri" panose="020F0502020204030204" pitchFamily="34" charset="0"/>
              </a:rPr>
              <a:t>How should a company’s distribution network be designed given the genesis of on-demand options (as well as existing build and lease options)?</a:t>
            </a:r>
          </a:p>
          <a:p>
            <a:pPr marL="514350" indent="-514350">
              <a:buFontTx/>
              <a:buAutoNum type="arabicPeriod"/>
            </a:pPr>
            <a:r>
              <a:rPr lang="en-US" sz="2400" dirty="0">
                <a:latin typeface="Calibri" panose="020F0502020204030204" pitchFamily="34" charset="0"/>
                <a:cs typeface="Calibri" panose="020F0502020204030204" pitchFamily="34" charset="0"/>
              </a:rPr>
              <a:t>What influences these decisions?</a:t>
            </a:r>
          </a:p>
        </p:txBody>
      </p:sp>
    </p:spTree>
    <p:extLst>
      <p:ext uri="{BB962C8B-B14F-4D97-AF65-F5344CB8AC3E}">
        <p14:creationId xmlns:p14="http://schemas.microsoft.com/office/powerpoint/2010/main" val="20106790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type="body" sz="quarter" idx="16"/>
          </p:nvPr>
        </p:nvSpPr>
        <p:spPr/>
        <p:txBody>
          <a:bodyPr>
            <a:normAutofit/>
          </a:bodyPr>
          <a:lstStyle/>
          <a:p>
            <a:r>
              <a:rPr lang="en-US" dirty="0" smtClean="0"/>
              <a:t>Benefits for Users of On-Demand Warehousing Solutions</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228782" y="4854780"/>
            <a:ext cx="961390" cy="1085850"/>
          </a:xfrm>
          <a:prstGeom prst="rect">
            <a:avLst/>
          </a:prstGeom>
          <a:noFill/>
          <a:ln>
            <a:noFill/>
          </a:ln>
        </p:spPr>
      </p:pic>
      <p:pic>
        <p:nvPicPr>
          <p:cNvPr id="12" name="Picture 11"/>
          <p:cNvPicPr/>
          <p:nvPr/>
        </p:nvPicPr>
        <p:blipFill>
          <a:blip r:embed="rId4"/>
          <a:stretch>
            <a:fillRect/>
          </a:stretch>
        </p:blipFill>
        <p:spPr>
          <a:xfrm>
            <a:off x="457200" y="3176648"/>
            <a:ext cx="2798656" cy="1083250"/>
          </a:xfrm>
          <a:prstGeom prst="rect">
            <a:avLst/>
          </a:prstGeom>
        </p:spPr>
      </p:pic>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562892" y="4854780"/>
            <a:ext cx="961390" cy="1085850"/>
          </a:xfrm>
          <a:prstGeom prst="rect">
            <a:avLst/>
          </a:prstGeom>
          <a:noFill/>
          <a:ln>
            <a:noFill/>
          </a:ln>
        </p:spPr>
      </p:pic>
      <p:sp>
        <p:nvSpPr>
          <p:cNvPr id="10" name="Rectangle 9"/>
          <p:cNvSpPr/>
          <p:nvPr/>
        </p:nvSpPr>
        <p:spPr>
          <a:xfrm>
            <a:off x="698933" y="5168065"/>
            <a:ext cx="680389" cy="7410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960356" y="1823548"/>
            <a:ext cx="4572000" cy="3970318"/>
          </a:xfrm>
          <a:prstGeom prst="rect">
            <a:avLst/>
          </a:prstGeom>
        </p:spPr>
        <p:txBody>
          <a:bodyPr>
            <a:spAutoFit/>
          </a:bodyPr>
          <a:lstStyle/>
          <a:p>
            <a:pPr marL="514350" indent="-514350">
              <a:buFont typeface="+mj-lt"/>
              <a:buAutoNum type="arabicPeriod"/>
            </a:pPr>
            <a:r>
              <a:rPr lang="en-US" sz="2800" dirty="0"/>
              <a:t>Quick Access to Scale</a:t>
            </a:r>
          </a:p>
          <a:p>
            <a:pPr marL="514350" indent="-514350">
              <a:buFont typeface="+mj-lt"/>
              <a:buAutoNum type="arabicPeriod"/>
            </a:pPr>
            <a:endParaRPr lang="en-US" sz="2800" dirty="0" smtClean="0"/>
          </a:p>
          <a:p>
            <a:pPr marL="514350" indent="-514350">
              <a:buFont typeface="+mj-lt"/>
              <a:buAutoNum type="arabicPeriod"/>
            </a:pPr>
            <a:endParaRPr lang="en-US" sz="2800" dirty="0"/>
          </a:p>
          <a:p>
            <a:pPr marL="514350" indent="-514350">
              <a:buFont typeface="+mj-lt"/>
              <a:buAutoNum type="arabicPeriod"/>
            </a:pPr>
            <a:r>
              <a:rPr lang="en-US" sz="2800" dirty="0"/>
              <a:t>Reduced Commitment Granularity </a:t>
            </a:r>
          </a:p>
          <a:p>
            <a:pPr marL="514350" indent="-514350">
              <a:buFont typeface="+mj-lt"/>
              <a:buAutoNum type="arabicPeriod"/>
            </a:pPr>
            <a:endParaRPr lang="en-US" sz="2800" dirty="0" smtClean="0"/>
          </a:p>
          <a:p>
            <a:pPr marL="514350" indent="-514350">
              <a:buFont typeface="+mj-lt"/>
              <a:buAutoNum type="arabicPeriod"/>
            </a:pPr>
            <a:endParaRPr lang="en-US" sz="2800" dirty="0"/>
          </a:p>
          <a:p>
            <a:pPr marL="514350" indent="-514350">
              <a:buFont typeface="+mj-lt"/>
              <a:buAutoNum type="arabicPeriod"/>
            </a:pPr>
            <a:r>
              <a:rPr lang="en-US" sz="2800" dirty="0"/>
              <a:t>Reduced Capacity Granularity</a:t>
            </a:r>
          </a:p>
        </p:txBody>
      </p:sp>
      <p:pic>
        <p:nvPicPr>
          <p:cNvPr id="14" name="Picture 13"/>
          <p:cNvPicPr/>
          <p:nvPr/>
        </p:nvPicPr>
        <p:blipFill rotWithShape="1">
          <a:blip r:embed="rId5"/>
          <a:srcRect r="10185"/>
          <a:stretch/>
        </p:blipFill>
        <p:spPr bwMode="auto">
          <a:xfrm>
            <a:off x="683365" y="1109031"/>
            <a:ext cx="2346326" cy="19082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64378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fontScale="92500"/>
          </a:bodyPr>
          <a:lstStyle/>
          <a:p>
            <a:r>
              <a:rPr lang="en-US" dirty="0" smtClean="0"/>
              <a:t>How many DC’s does your organization operate in North America?</a:t>
            </a:r>
            <a:endParaRPr lang="en-US" dirty="0"/>
          </a:p>
        </p:txBody>
      </p:sp>
      <p:sp>
        <p:nvSpPr>
          <p:cNvPr id="3" name="TextBox 2"/>
          <p:cNvSpPr txBox="1"/>
          <p:nvPr/>
        </p:nvSpPr>
        <p:spPr>
          <a:xfrm>
            <a:off x="5338551" y="4232192"/>
            <a:ext cx="1652184" cy="369332"/>
          </a:xfrm>
          <a:prstGeom prst="rect">
            <a:avLst/>
          </a:prstGeom>
          <a:noFill/>
        </p:spPr>
        <p:txBody>
          <a:bodyPr wrap="none" rtlCol="0">
            <a:spAutoFit/>
          </a:bodyPr>
          <a:lstStyle/>
          <a:p>
            <a:r>
              <a:rPr lang="en-US" dirty="0" smtClean="0"/>
              <a:t>Response Time </a:t>
            </a:r>
            <a:endParaRPr lang="en-US" dirty="0"/>
          </a:p>
        </p:txBody>
      </p:sp>
      <p:sp>
        <p:nvSpPr>
          <p:cNvPr id="4" name="Down Arrow 3"/>
          <p:cNvSpPr/>
          <p:nvPr/>
        </p:nvSpPr>
        <p:spPr>
          <a:xfrm>
            <a:off x="5074901" y="2344994"/>
            <a:ext cx="1915834" cy="185338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Up Arrow 5"/>
          <p:cNvSpPr/>
          <p:nvPr/>
        </p:nvSpPr>
        <p:spPr>
          <a:xfrm>
            <a:off x="1170038" y="2235201"/>
            <a:ext cx="2162157" cy="1805857"/>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p:cNvSpPr txBox="1"/>
          <p:nvPr/>
        </p:nvSpPr>
        <p:spPr>
          <a:xfrm>
            <a:off x="1340283" y="4187340"/>
            <a:ext cx="2110065" cy="369332"/>
          </a:xfrm>
          <a:prstGeom prst="rect">
            <a:avLst/>
          </a:prstGeom>
          <a:noFill/>
        </p:spPr>
        <p:txBody>
          <a:bodyPr wrap="none" rtlCol="0">
            <a:spAutoFit/>
          </a:bodyPr>
          <a:lstStyle/>
          <a:p>
            <a:r>
              <a:rPr lang="en-US" dirty="0" smtClean="0"/>
              <a:t>Number of Facilities</a:t>
            </a:r>
            <a:endParaRPr lang="en-US" dirty="0"/>
          </a:p>
        </p:txBody>
      </p:sp>
      <p:sp>
        <p:nvSpPr>
          <p:cNvPr id="8" name="Rectangle 7"/>
          <p:cNvSpPr/>
          <p:nvPr/>
        </p:nvSpPr>
        <p:spPr>
          <a:xfrm>
            <a:off x="543870" y="1182537"/>
            <a:ext cx="8247808" cy="369332"/>
          </a:xfrm>
          <a:prstGeom prst="rect">
            <a:avLst/>
          </a:prstGeom>
        </p:spPr>
        <p:txBody>
          <a:bodyPr wrap="square">
            <a:spAutoFit/>
          </a:bodyPr>
          <a:lstStyle/>
          <a:p>
            <a:pPr lvl="0" defTabSz="914400">
              <a:defRPr/>
            </a:pPr>
            <a:r>
              <a:rPr lang="en-US" i="1" dirty="0"/>
              <a:t>Simple math: </a:t>
            </a:r>
            <a:endParaRPr lang="en-US" i="1" dirty="0" smtClean="0"/>
          </a:p>
        </p:txBody>
      </p:sp>
      <p:sp>
        <p:nvSpPr>
          <p:cNvPr id="9" name="Rectangle 8"/>
          <p:cNvSpPr/>
          <p:nvPr/>
        </p:nvSpPr>
        <p:spPr>
          <a:xfrm>
            <a:off x="510617" y="5239436"/>
            <a:ext cx="7980698" cy="369332"/>
          </a:xfrm>
          <a:prstGeom prst="rect">
            <a:avLst/>
          </a:prstGeom>
        </p:spPr>
        <p:txBody>
          <a:bodyPr wrap="square">
            <a:spAutoFit/>
          </a:bodyPr>
          <a:lstStyle/>
          <a:p>
            <a:pPr lvl="0" defTabSz="914400">
              <a:defRPr/>
            </a:pPr>
            <a:r>
              <a:rPr lang="en-US" i="1" dirty="0"/>
              <a:t>more product closer to end consumers 		= faster + cheaper </a:t>
            </a:r>
            <a:r>
              <a:rPr lang="en-US" i="1" dirty="0" smtClean="0"/>
              <a:t>delivery</a:t>
            </a:r>
            <a:endParaRPr lang="en-US" i="1" dirty="0"/>
          </a:p>
        </p:txBody>
      </p:sp>
    </p:spTree>
    <p:extLst>
      <p:ext uri="{BB962C8B-B14F-4D97-AF65-F5344CB8AC3E}">
        <p14:creationId xmlns:p14="http://schemas.microsoft.com/office/powerpoint/2010/main" val="3093128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smtClean="0"/>
              <a:t>This Simple Math is why DC Capacities are Growing</a:t>
            </a:r>
            <a:endParaRPr lang="en-US" dirty="0"/>
          </a:p>
        </p:txBody>
      </p:sp>
      <p:pic>
        <p:nvPicPr>
          <p:cNvPr id="1028" name="Picture 4"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32" b="4835"/>
          <a:stretch/>
        </p:blipFill>
        <p:spPr bwMode="auto">
          <a:xfrm>
            <a:off x="4885310" y="1676019"/>
            <a:ext cx="4111153" cy="292620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550448" y="1073314"/>
            <a:ext cx="4261557" cy="2821234"/>
            <a:chOff x="376816" y="3014253"/>
            <a:chExt cx="4256008" cy="2264502"/>
          </a:xfrm>
        </p:grpSpPr>
        <p:pic>
          <p:nvPicPr>
            <p:cNvPr id="10" name="Picture 9"/>
            <p:cNvPicPr>
              <a:picLocks noChangeAspect="1"/>
            </p:cNvPicPr>
            <p:nvPr/>
          </p:nvPicPr>
          <p:blipFill>
            <a:blip r:embed="rId4"/>
            <a:stretch>
              <a:fillRect/>
            </a:stretch>
          </p:blipFill>
          <p:spPr>
            <a:xfrm>
              <a:off x="376816" y="3014253"/>
              <a:ext cx="4035204" cy="2264502"/>
            </a:xfrm>
            <a:prstGeom prst="rect">
              <a:avLst/>
            </a:prstGeom>
          </p:spPr>
        </p:pic>
        <p:pic>
          <p:nvPicPr>
            <p:cNvPr id="11" name="Picture 10" descr="File:&lt;strong&gt;Target&lt;/strong&gt; logo.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4404" y="3796343"/>
              <a:ext cx="473329" cy="628650"/>
            </a:xfrm>
            <a:prstGeom prst="rect">
              <a:avLst/>
            </a:prstGeom>
          </p:spPr>
        </p:pic>
        <p:sp>
          <p:nvSpPr>
            <p:cNvPr id="12" name="Rectangle 11"/>
            <p:cNvSpPr/>
            <p:nvPr/>
          </p:nvSpPr>
          <p:spPr>
            <a:xfrm rot="16200000">
              <a:off x="3560701" y="4085470"/>
              <a:ext cx="1862428" cy="281819"/>
            </a:xfrm>
            <a:prstGeom prst="rect">
              <a:avLst/>
            </a:prstGeom>
          </p:spPr>
          <p:txBody>
            <a:bodyPr wrap="none">
              <a:spAutoFit/>
            </a:bodyPr>
            <a:lstStyle/>
            <a:p>
              <a:r>
                <a:rPr lang="en-US" sz="400" dirty="0">
                  <a:hlinkClick r:id="rId6"/>
                </a:rPr>
                <a:t>http://www.mwpvl.com/html/target.html</a:t>
              </a:r>
              <a:endParaRPr lang="en-US" sz="400" dirty="0"/>
            </a:p>
          </p:txBody>
        </p:sp>
      </p:grpSp>
      <p:grpSp>
        <p:nvGrpSpPr>
          <p:cNvPr id="19" name="Group 18"/>
          <p:cNvGrpSpPr/>
          <p:nvPr/>
        </p:nvGrpSpPr>
        <p:grpSpPr>
          <a:xfrm>
            <a:off x="631083" y="3969367"/>
            <a:ext cx="4039829" cy="2242114"/>
            <a:chOff x="5210175" y="4066289"/>
            <a:chExt cx="3846700" cy="2226542"/>
          </a:xfrm>
        </p:grpSpPr>
        <p:pic>
          <p:nvPicPr>
            <p:cNvPr id="13" name="Picture 12"/>
            <p:cNvPicPr>
              <a:picLocks noChangeAspect="1"/>
            </p:cNvPicPr>
            <p:nvPr/>
          </p:nvPicPr>
          <p:blipFill>
            <a:blip r:embed="rId7"/>
            <a:stretch>
              <a:fillRect/>
            </a:stretch>
          </p:blipFill>
          <p:spPr>
            <a:xfrm>
              <a:off x="5210175" y="4066289"/>
              <a:ext cx="3679825" cy="2022747"/>
            </a:xfrm>
            <a:prstGeom prst="rect">
              <a:avLst/>
            </a:prstGeom>
          </p:spPr>
        </p:pic>
        <p:pic>
          <p:nvPicPr>
            <p:cNvPr id="14" name="Picture 13" descr="national parks - Visit USA west-coast in camper - Travel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9513" y="4579381"/>
              <a:ext cx="971550" cy="230743"/>
            </a:xfrm>
            <a:prstGeom prst="rect">
              <a:avLst/>
            </a:prstGeom>
          </p:spPr>
        </p:pic>
        <p:sp>
          <p:nvSpPr>
            <p:cNvPr id="15" name="Rectangle 14"/>
            <p:cNvSpPr/>
            <p:nvPr/>
          </p:nvSpPr>
          <p:spPr>
            <a:xfrm rot="16200000">
              <a:off x="7945293" y="5181249"/>
              <a:ext cx="1962219" cy="260945"/>
            </a:xfrm>
            <a:prstGeom prst="rect">
              <a:avLst/>
            </a:prstGeom>
          </p:spPr>
          <p:txBody>
            <a:bodyPr wrap="none">
              <a:spAutoFit/>
            </a:bodyPr>
            <a:lstStyle/>
            <a:p>
              <a:r>
                <a:rPr lang="en-US" sz="400" dirty="0">
                  <a:hlinkClick r:id="rId9"/>
                </a:rPr>
                <a:t>http://www.mwpvl.com/html/walmart.html</a:t>
              </a:r>
              <a:endParaRPr lang="en-US" sz="400" dirty="0"/>
            </a:p>
          </p:txBody>
        </p:sp>
      </p:grpSp>
      <p:sp>
        <p:nvSpPr>
          <p:cNvPr id="21" name="TextBox 20"/>
          <p:cNvSpPr txBox="1"/>
          <p:nvPr/>
        </p:nvSpPr>
        <p:spPr>
          <a:xfrm>
            <a:off x="5722149" y="4868432"/>
            <a:ext cx="3421851" cy="1077218"/>
          </a:xfrm>
          <a:prstGeom prst="rect">
            <a:avLst/>
          </a:prstGeom>
          <a:noFill/>
        </p:spPr>
        <p:txBody>
          <a:bodyPr wrap="square" rtlCol="0">
            <a:spAutoFit/>
          </a:bodyPr>
          <a:lstStyle/>
          <a:p>
            <a:r>
              <a:rPr lang="en-US" sz="1600" b="1" dirty="0" smtClean="0">
                <a:solidFill>
                  <a:schemeClr val="bg2">
                    <a:lumMod val="10000"/>
                  </a:schemeClr>
                </a:solidFill>
              </a:rPr>
              <a:t>Fulfillment Centers – 151</a:t>
            </a:r>
          </a:p>
          <a:p>
            <a:r>
              <a:rPr lang="en-US" sz="1600" b="1" dirty="0" smtClean="0">
                <a:solidFill>
                  <a:schemeClr val="bg2">
                    <a:lumMod val="10000"/>
                  </a:schemeClr>
                </a:solidFill>
              </a:rPr>
              <a:t>Prime Now Hubs – 52</a:t>
            </a:r>
          </a:p>
          <a:p>
            <a:r>
              <a:rPr lang="en-US" sz="1600" b="1" dirty="0" smtClean="0">
                <a:solidFill>
                  <a:schemeClr val="bg2">
                    <a:lumMod val="10000"/>
                  </a:schemeClr>
                </a:solidFill>
              </a:rPr>
              <a:t>...</a:t>
            </a:r>
          </a:p>
          <a:p>
            <a:r>
              <a:rPr lang="en-US" sz="1600" b="1" u="sng" dirty="0" smtClean="0">
                <a:solidFill>
                  <a:schemeClr val="bg2">
                    <a:lumMod val="10000"/>
                  </a:schemeClr>
                </a:solidFill>
              </a:rPr>
              <a:t>Total – 389</a:t>
            </a:r>
          </a:p>
        </p:txBody>
      </p:sp>
      <p:pic>
        <p:nvPicPr>
          <p:cNvPr id="22" name="Picture 21" descr="&lt;strong&gt;Amazon&lt;/strong&gt; Gaming Deals of the Wee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3009" y="1409812"/>
            <a:ext cx="824029" cy="274061"/>
          </a:xfrm>
          <a:prstGeom prst="rect">
            <a:avLst/>
          </a:prstGeom>
        </p:spPr>
      </p:pic>
      <p:sp>
        <p:nvSpPr>
          <p:cNvPr id="133" name="Rectangle 132"/>
          <p:cNvSpPr/>
          <p:nvPr/>
        </p:nvSpPr>
        <p:spPr>
          <a:xfrm rot="16200000">
            <a:off x="-440324" y="1996003"/>
            <a:ext cx="1296149" cy="253916"/>
          </a:xfrm>
          <a:prstGeom prst="rect">
            <a:avLst/>
          </a:prstGeom>
          <a:solidFill>
            <a:schemeClr val="bg1"/>
          </a:solidFill>
        </p:spPr>
        <p:txBody>
          <a:bodyPr wrap="square">
            <a:spAutoFit/>
          </a:bodyPr>
          <a:lstStyle/>
          <a:p>
            <a:r>
              <a:rPr lang="en-US" sz="1050" b="1" dirty="0" smtClean="0"/>
              <a:t>DC  SQ FT</a:t>
            </a:r>
            <a:endParaRPr lang="en-US" sz="1050" b="1" dirty="0"/>
          </a:p>
        </p:txBody>
      </p:sp>
    </p:spTree>
    <p:extLst>
      <p:ext uri="{BB962C8B-B14F-4D97-AF65-F5344CB8AC3E}">
        <p14:creationId xmlns:p14="http://schemas.microsoft.com/office/powerpoint/2010/main" val="2883378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6"/>
          </p:nvPr>
        </p:nvSpPr>
        <p:spPr/>
        <p:txBody>
          <a:bodyPr/>
          <a:lstStyle/>
          <a:p>
            <a:r>
              <a:rPr lang="en-US" dirty="0">
                <a:solidFill>
                  <a:schemeClr val="tx1">
                    <a:lumMod val="75000"/>
                    <a:lumOff val="25000"/>
                  </a:schemeClr>
                </a:solidFill>
                <a:latin typeface="Avenir Book" charset="0"/>
                <a:ea typeface="Avenir Book" charset="0"/>
                <a:cs typeface="Avenir Book" charset="0"/>
              </a:rPr>
              <a:t>1. Quick Access to Scale</a:t>
            </a:r>
            <a:endParaRPr lang="en-US" dirty="0"/>
          </a:p>
        </p:txBody>
      </p:sp>
      <p:grpSp>
        <p:nvGrpSpPr>
          <p:cNvPr id="6" name="Group 5"/>
          <p:cNvGrpSpPr/>
          <p:nvPr/>
        </p:nvGrpSpPr>
        <p:grpSpPr>
          <a:xfrm>
            <a:off x="823639" y="1834065"/>
            <a:ext cx="3839122" cy="2570428"/>
            <a:chOff x="322441" y="1681806"/>
            <a:chExt cx="4123510" cy="2668344"/>
          </a:xfrm>
        </p:grpSpPr>
        <p:pic>
          <p:nvPicPr>
            <p:cNvPr id="7" name="Picture 6"/>
            <p:cNvPicPr>
              <a:picLocks noChangeAspect="1"/>
            </p:cNvPicPr>
            <p:nvPr/>
          </p:nvPicPr>
          <p:blipFill>
            <a:blip r:embed="rId2"/>
            <a:stretch>
              <a:fillRect/>
            </a:stretch>
          </p:blipFill>
          <p:spPr>
            <a:xfrm>
              <a:off x="322441" y="2082244"/>
              <a:ext cx="4123510" cy="2267906"/>
            </a:xfrm>
            <a:prstGeom prst="rect">
              <a:avLst/>
            </a:prstGeom>
            <a:ln>
              <a:solidFill>
                <a:srgbClr val="376092"/>
              </a:solidFill>
            </a:ln>
            <a:effectLst>
              <a:outerShdw blurRad="50800" dist="38100" dir="2700000" algn="tl" rotWithShape="0">
                <a:prstClr val="black">
                  <a:alpha val="40000"/>
                </a:prstClr>
              </a:outerShdw>
            </a:effectLst>
          </p:spPr>
        </p:pic>
        <p:sp>
          <p:nvSpPr>
            <p:cNvPr id="8" name="Title 1"/>
            <p:cNvSpPr txBox="1">
              <a:spLocks/>
            </p:cNvSpPr>
            <p:nvPr/>
          </p:nvSpPr>
          <p:spPr>
            <a:xfrm>
              <a:off x="647838" y="1681806"/>
              <a:ext cx="3750197" cy="223651"/>
            </a:xfrm>
            <a:prstGeom prst="rect">
              <a:avLst/>
            </a:prstGeom>
          </p:spPr>
          <p:txBody>
            <a:bodyPr wrap="square" lIns="0" tIns="0" rIns="0" bIns="0">
              <a:spAutoFit/>
            </a:bodyPr>
            <a:lstStyle>
              <a:defPPr>
                <a:defRPr lang="en-US"/>
              </a:defPPr>
              <a:lvl1pPr>
                <a:spcBef>
                  <a:spcPct val="0"/>
                </a:spcBef>
                <a:buNone/>
                <a:defRPr sz="1400" b="0" i="0">
                  <a:solidFill>
                    <a:srgbClr val="595959"/>
                  </a:solidFill>
                  <a:latin typeface="Avenir Book" charset="0"/>
                  <a:ea typeface="Avenir Book" charset="0"/>
                  <a:cs typeface="Avenir Book" charset="0"/>
                </a:defRPr>
              </a:lvl1pPr>
            </a:lstStyle>
            <a:p>
              <a:r>
                <a:rPr lang="en-US" b="1" dirty="0">
                  <a:latin typeface="Arial" charset="0"/>
                  <a:ea typeface="Arial" charset="0"/>
                  <a:cs typeface="Arial" charset="0"/>
                </a:rPr>
                <a:t>3 warehouses </a:t>
              </a:r>
              <a:r>
                <a:rPr lang="en-US" b="1" dirty="0">
                  <a:latin typeface="Arial" charset="0"/>
                  <a:ea typeface="Arial" charset="0"/>
                  <a:cs typeface="Arial" charset="0"/>
                  <a:sym typeface="Wingdings"/>
                </a:rPr>
                <a:t> 80%+ in 2 days</a:t>
              </a:r>
              <a:endParaRPr lang="en-US" b="1" dirty="0">
                <a:latin typeface="Arial" charset="0"/>
                <a:ea typeface="Arial" charset="0"/>
                <a:cs typeface="Arial" charset="0"/>
              </a:endParaRPr>
            </a:p>
          </p:txBody>
        </p:sp>
      </p:grpSp>
      <p:grpSp>
        <p:nvGrpSpPr>
          <p:cNvPr id="9" name="Group 8"/>
          <p:cNvGrpSpPr/>
          <p:nvPr/>
        </p:nvGrpSpPr>
        <p:grpSpPr>
          <a:xfrm>
            <a:off x="4637767" y="2539810"/>
            <a:ext cx="3888564" cy="2505833"/>
            <a:chOff x="4856710" y="606488"/>
            <a:chExt cx="4176612" cy="2601279"/>
          </a:xfrm>
        </p:grpSpPr>
        <p:pic>
          <p:nvPicPr>
            <p:cNvPr id="10" name="Picture 2" descr="6 node 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6710" y="606488"/>
              <a:ext cx="4176612" cy="22731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391787" y="2984116"/>
              <a:ext cx="3273644" cy="223651"/>
            </a:xfrm>
            <a:prstGeom prst="rect">
              <a:avLst/>
            </a:prstGeom>
          </p:spPr>
          <p:txBody>
            <a:bodyPr wrap="square" lIns="0" tIns="0" rIns="0" bIns="0">
              <a:spAutoFit/>
            </a:bodyPr>
            <a:lstStyle>
              <a:defPPr>
                <a:defRPr lang="en-US"/>
              </a:defPPr>
              <a:lvl1pPr>
                <a:spcBef>
                  <a:spcPct val="0"/>
                </a:spcBef>
                <a:buNone/>
                <a:defRPr sz="1400" b="0" i="0">
                  <a:solidFill>
                    <a:srgbClr val="595959"/>
                  </a:solidFill>
                  <a:latin typeface="Avenir Book" charset="0"/>
                  <a:ea typeface="Avenir Book" charset="0"/>
                  <a:cs typeface="Avenir Book" charset="0"/>
                </a:defRPr>
              </a:lvl1pPr>
            </a:lstStyle>
            <a:p>
              <a:r>
                <a:rPr lang="en-US" b="1" dirty="0">
                  <a:latin typeface="Arial" charset="0"/>
                  <a:ea typeface="Arial" charset="0"/>
                  <a:cs typeface="Arial" charset="0"/>
                </a:rPr>
                <a:t>16 warehouses </a:t>
              </a:r>
              <a:r>
                <a:rPr lang="en-US" b="1" dirty="0">
                  <a:latin typeface="Arial" charset="0"/>
                  <a:ea typeface="Arial" charset="0"/>
                  <a:cs typeface="Arial" charset="0"/>
                  <a:sym typeface="Wingdings"/>
                </a:rPr>
                <a:t> 90%+ in 1 day</a:t>
              </a:r>
              <a:endParaRPr lang="en-US" b="1" dirty="0">
                <a:latin typeface="Arial" charset="0"/>
                <a:ea typeface="Arial" charset="0"/>
                <a:cs typeface="Arial" charset="0"/>
              </a:endParaRPr>
            </a:p>
          </p:txBody>
        </p:sp>
      </p:grpSp>
      <p:sp>
        <p:nvSpPr>
          <p:cNvPr id="12" name="Subtitle 3"/>
          <p:cNvSpPr txBox="1">
            <a:spLocks/>
          </p:cNvSpPr>
          <p:nvPr/>
        </p:nvSpPr>
        <p:spPr>
          <a:xfrm>
            <a:off x="3566839" y="1965394"/>
            <a:ext cx="6400800" cy="131445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solidFill>
                  <a:srgbClr val="C00000"/>
                </a:solidFill>
              </a:rPr>
              <a:t>Access to Scale</a:t>
            </a:r>
            <a:endParaRPr lang="en-US" dirty="0">
              <a:solidFill>
                <a:srgbClr val="C00000"/>
              </a:solidFill>
            </a:endParaRPr>
          </a:p>
        </p:txBody>
      </p:sp>
    </p:spTree>
    <p:extLst>
      <p:ext uri="{BB962C8B-B14F-4D97-AF65-F5344CB8AC3E}">
        <p14:creationId xmlns:p14="http://schemas.microsoft.com/office/powerpoint/2010/main" val="3377335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US" dirty="0"/>
              <a:t>2 &amp; 3. Reduced Capacity &amp; Commitment Granularity </a:t>
            </a:r>
          </a:p>
        </p:txBody>
      </p:sp>
      <p:pic>
        <p:nvPicPr>
          <p:cNvPr id="19" name="Picture 18" descr="Space Reset ← Robot Garden"/>
          <p:cNvPicPr>
            <a:picLocks noChangeAspect="1"/>
          </p:cNvPicPr>
          <p:nvPr/>
        </p:nvPicPr>
        <p:blipFill rotWithShape="1">
          <a:blip r:embed="rId3" cstate="print">
            <a:extLst>
              <a:ext uri="{28A0092B-C50C-407E-A947-70E740481C1C}">
                <a14:useLocalDpi xmlns:a14="http://schemas.microsoft.com/office/drawing/2010/main" val="0"/>
              </a:ext>
            </a:extLst>
          </a:blip>
          <a:srcRect b="21680"/>
          <a:stretch/>
        </p:blipFill>
        <p:spPr>
          <a:xfrm>
            <a:off x="1749005" y="3058412"/>
            <a:ext cx="1971675" cy="1158155"/>
          </a:xfrm>
          <a:prstGeom prst="rect">
            <a:avLst/>
          </a:prstGeom>
        </p:spPr>
      </p:pic>
      <p:pic>
        <p:nvPicPr>
          <p:cNvPr id="20" name="Picture 2" descr="fulfillment center ile ilgili gö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88" t="15483" r="6512" b="15192"/>
          <a:stretch/>
        </p:blipFill>
        <p:spPr>
          <a:xfrm>
            <a:off x="1749005" y="1814850"/>
            <a:ext cx="1971675" cy="966507"/>
          </a:xfrm>
          <a:prstGeom prst="rect">
            <a:avLst/>
          </a:prstGeom>
        </p:spPr>
      </p:pic>
      <p:sp>
        <p:nvSpPr>
          <p:cNvPr id="21" name="Freeform 20"/>
          <p:cNvSpPr/>
          <p:nvPr/>
        </p:nvSpPr>
        <p:spPr>
          <a:xfrm>
            <a:off x="85184" y="1935626"/>
            <a:ext cx="1562695" cy="595313"/>
          </a:xfrm>
          <a:custGeom>
            <a:avLst/>
            <a:gdLst>
              <a:gd name="connsiteX0" fmla="*/ 0 w 2083593"/>
              <a:gd name="connsiteY0" fmla="*/ 79375 h 793750"/>
              <a:gd name="connsiteX1" fmla="*/ 79375 w 2083593"/>
              <a:gd name="connsiteY1" fmla="*/ 0 h 793750"/>
              <a:gd name="connsiteX2" fmla="*/ 2004218 w 2083593"/>
              <a:gd name="connsiteY2" fmla="*/ 0 h 793750"/>
              <a:gd name="connsiteX3" fmla="*/ 2083593 w 2083593"/>
              <a:gd name="connsiteY3" fmla="*/ 79375 h 793750"/>
              <a:gd name="connsiteX4" fmla="*/ 2083593 w 2083593"/>
              <a:gd name="connsiteY4" fmla="*/ 714375 h 793750"/>
              <a:gd name="connsiteX5" fmla="*/ 2004218 w 2083593"/>
              <a:gd name="connsiteY5" fmla="*/ 793750 h 793750"/>
              <a:gd name="connsiteX6" fmla="*/ 79375 w 2083593"/>
              <a:gd name="connsiteY6" fmla="*/ 793750 h 793750"/>
              <a:gd name="connsiteX7" fmla="*/ 0 w 2083593"/>
              <a:gd name="connsiteY7" fmla="*/ 714375 h 793750"/>
              <a:gd name="connsiteX8" fmla="*/ 0 w 2083593"/>
              <a:gd name="connsiteY8" fmla="*/ 79375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593" h="793750">
                <a:moveTo>
                  <a:pt x="0" y="79375"/>
                </a:moveTo>
                <a:cubicBezTo>
                  <a:pt x="0" y="35537"/>
                  <a:pt x="35537" y="0"/>
                  <a:pt x="79375" y="0"/>
                </a:cubicBezTo>
                <a:lnTo>
                  <a:pt x="2004218" y="0"/>
                </a:lnTo>
                <a:cubicBezTo>
                  <a:pt x="2048056" y="0"/>
                  <a:pt x="2083593" y="35537"/>
                  <a:pt x="2083593" y="79375"/>
                </a:cubicBezTo>
                <a:lnTo>
                  <a:pt x="2083593" y="714375"/>
                </a:lnTo>
                <a:cubicBezTo>
                  <a:pt x="2083593" y="758213"/>
                  <a:pt x="2048056" y="793750"/>
                  <a:pt x="2004218" y="793750"/>
                </a:cubicBezTo>
                <a:lnTo>
                  <a:pt x="79375" y="793750"/>
                </a:lnTo>
                <a:cubicBezTo>
                  <a:pt x="35537" y="793750"/>
                  <a:pt x="0" y="758213"/>
                  <a:pt x="0" y="714375"/>
                </a:cubicBezTo>
                <a:lnTo>
                  <a:pt x="0" y="79375"/>
                </a:lnTo>
                <a:close/>
              </a:path>
            </a:pathLst>
          </a:custGeom>
          <a:solidFill>
            <a:srgbClr val="1F4E7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99" tIns="60299" rIns="60299" bIns="60299" numCol="1" spcCol="1270" anchor="ctr" anchorCtr="0">
            <a:noAutofit/>
          </a:bodyPr>
          <a:lstStyle/>
          <a:p>
            <a:pPr algn="ctr" defTabSz="500042">
              <a:lnSpc>
                <a:spcPct val="90000"/>
              </a:lnSpc>
              <a:spcBef>
                <a:spcPct val="0"/>
              </a:spcBef>
              <a:spcAft>
                <a:spcPct val="35000"/>
              </a:spcAft>
            </a:pPr>
            <a:r>
              <a:rPr lang="en-US" sz="2000" b="1" dirty="0">
                <a:solidFill>
                  <a:schemeClr val="bg1"/>
                </a:solidFill>
              </a:rPr>
              <a:t>Build</a:t>
            </a:r>
          </a:p>
        </p:txBody>
      </p:sp>
      <p:sp>
        <p:nvSpPr>
          <p:cNvPr id="23" name="Freeform 22"/>
          <p:cNvSpPr/>
          <p:nvPr/>
        </p:nvSpPr>
        <p:spPr>
          <a:xfrm>
            <a:off x="85184" y="3361453"/>
            <a:ext cx="1562695" cy="595313"/>
          </a:xfrm>
          <a:custGeom>
            <a:avLst/>
            <a:gdLst>
              <a:gd name="connsiteX0" fmla="*/ 0 w 2083593"/>
              <a:gd name="connsiteY0" fmla="*/ 79375 h 793750"/>
              <a:gd name="connsiteX1" fmla="*/ 79375 w 2083593"/>
              <a:gd name="connsiteY1" fmla="*/ 0 h 793750"/>
              <a:gd name="connsiteX2" fmla="*/ 2004218 w 2083593"/>
              <a:gd name="connsiteY2" fmla="*/ 0 h 793750"/>
              <a:gd name="connsiteX3" fmla="*/ 2083593 w 2083593"/>
              <a:gd name="connsiteY3" fmla="*/ 79375 h 793750"/>
              <a:gd name="connsiteX4" fmla="*/ 2083593 w 2083593"/>
              <a:gd name="connsiteY4" fmla="*/ 714375 h 793750"/>
              <a:gd name="connsiteX5" fmla="*/ 2004218 w 2083593"/>
              <a:gd name="connsiteY5" fmla="*/ 793750 h 793750"/>
              <a:gd name="connsiteX6" fmla="*/ 79375 w 2083593"/>
              <a:gd name="connsiteY6" fmla="*/ 793750 h 793750"/>
              <a:gd name="connsiteX7" fmla="*/ 0 w 2083593"/>
              <a:gd name="connsiteY7" fmla="*/ 714375 h 793750"/>
              <a:gd name="connsiteX8" fmla="*/ 0 w 2083593"/>
              <a:gd name="connsiteY8" fmla="*/ 79375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593" h="793750">
                <a:moveTo>
                  <a:pt x="0" y="79375"/>
                </a:moveTo>
                <a:cubicBezTo>
                  <a:pt x="0" y="35537"/>
                  <a:pt x="35537" y="0"/>
                  <a:pt x="79375" y="0"/>
                </a:cubicBezTo>
                <a:lnTo>
                  <a:pt x="2004218" y="0"/>
                </a:lnTo>
                <a:cubicBezTo>
                  <a:pt x="2048056" y="0"/>
                  <a:pt x="2083593" y="35537"/>
                  <a:pt x="2083593" y="79375"/>
                </a:cubicBezTo>
                <a:lnTo>
                  <a:pt x="2083593" y="714375"/>
                </a:lnTo>
                <a:cubicBezTo>
                  <a:pt x="2083593" y="758213"/>
                  <a:pt x="2048056" y="793750"/>
                  <a:pt x="2004218" y="793750"/>
                </a:cubicBezTo>
                <a:lnTo>
                  <a:pt x="79375" y="793750"/>
                </a:lnTo>
                <a:cubicBezTo>
                  <a:pt x="35537" y="793750"/>
                  <a:pt x="0" y="758213"/>
                  <a:pt x="0" y="714375"/>
                </a:cubicBezTo>
                <a:lnTo>
                  <a:pt x="0" y="79375"/>
                </a:lnTo>
                <a:close/>
              </a:path>
            </a:pathLst>
          </a:custGeom>
          <a:solidFill>
            <a:srgbClr val="2F75B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99" tIns="60299" rIns="60299" bIns="60299" numCol="1" spcCol="1270" anchor="ctr" anchorCtr="0">
            <a:noAutofit/>
          </a:bodyPr>
          <a:lstStyle/>
          <a:p>
            <a:pPr algn="ctr" defTabSz="500042">
              <a:lnSpc>
                <a:spcPct val="90000"/>
              </a:lnSpc>
              <a:spcBef>
                <a:spcPct val="0"/>
              </a:spcBef>
              <a:spcAft>
                <a:spcPct val="35000"/>
              </a:spcAft>
            </a:pPr>
            <a:r>
              <a:rPr lang="en-US" sz="2000" b="1" dirty="0">
                <a:solidFill>
                  <a:schemeClr val="bg1"/>
                </a:solidFill>
              </a:rPr>
              <a:t>Lease (3PL)</a:t>
            </a:r>
          </a:p>
        </p:txBody>
      </p:sp>
      <p:sp>
        <p:nvSpPr>
          <p:cNvPr id="25" name="Freeform 24"/>
          <p:cNvSpPr/>
          <p:nvPr/>
        </p:nvSpPr>
        <p:spPr>
          <a:xfrm>
            <a:off x="85184" y="4628601"/>
            <a:ext cx="1562695" cy="595313"/>
          </a:xfrm>
          <a:custGeom>
            <a:avLst/>
            <a:gdLst>
              <a:gd name="connsiteX0" fmla="*/ 0 w 2083593"/>
              <a:gd name="connsiteY0" fmla="*/ 79375 h 793750"/>
              <a:gd name="connsiteX1" fmla="*/ 79375 w 2083593"/>
              <a:gd name="connsiteY1" fmla="*/ 0 h 793750"/>
              <a:gd name="connsiteX2" fmla="*/ 2004218 w 2083593"/>
              <a:gd name="connsiteY2" fmla="*/ 0 h 793750"/>
              <a:gd name="connsiteX3" fmla="*/ 2083593 w 2083593"/>
              <a:gd name="connsiteY3" fmla="*/ 79375 h 793750"/>
              <a:gd name="connsiteX4" fmla="*/ 2083593 w 2083593"/>
              <a:gd name="connsiteY4" fmla="*/ 714375 h 793750"/>
              <a:gd name="connsiteX5" fmla="*/ 2004218 w 2083593"/>
              <a:gd name="connsiteY5" fmla="*/ 793750 h 793750"/>
              <a:gd name="connsiteX6" fmla="*/ 79375 w 2083593"/>
              <a:gd name="connsiteY6" fmla="*/ 793750 h 793750"/>
              <a:gd name="connsiteX7" fmla="*/ 0 w 2083593"/>
              <a:gd name="connsiteY7" fmla="*/ 714375 h 793750"/>
              <a:gd name="connsiteX8" fmla="*/ 0 w 2083593"/>
              <a:gd name="connsiteY8" fmla="*/ 79375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593" h="793750">
                <a:moveTo>
                  <a:pt x="0" y="79375"/>
                </a:moveTo>
                <a:cubicBezTo>
                  <a:pt x="0" y="35537"/>
                  <a:pt x="35537" y="0"/>
                  <a:pt x="79375" y="0"/>
                </a:cubicBezTo>
                <a:lnTo>
                  <a:pt x="2004218" y="0"/>
                </a:lnTo>
                <a:cubicBezTo>
                  <a:pt x="2048056" y="0"/>
                  <a:pt x="2083593" y="35537"/>
                  <a:pt x="2083593" y="79375"/>
                </a:cubicBezTo>
                <a:lnTo>
                  <a:pt x="2083593" y="714375"/>
                </a:lnTo>
                <a:cubicBezTo>
                  <a:pt x="2083593" y="758213"/>
                  <a:pt x="2048056" y="793750"/>
                  <a:pt x="2004218" y="793750"/>
                </a:cubicBezTo>
                <a:lnTo>
                  <a:pt x="79375" y="793750"/>
                </a:lnTo>
                <a:cubicBezTo>
                  <a:pt x="35537" y="793750"/>
                  <a:pt x="0" y="758213"/>
                  <a:pt x="0" y="714375"/>
                </a:cubicBezTo>
                <a:lnTo>
                  <a:pt x="0" y="79375"/>
                </a:lnTo>
                <a:close/>
              </a:path>
            </a:pathLst>
          </a:custGeom>
          <a:solidFill>
            <a:srgbClr val="BDD7E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99" tIns="60299" rIns="60299" bIns="60299" numCol="1" spcCol="1270" anchor="ctr" anchorCtr="0">
            <a:noAutofit/>
          </a:bodyPr>
          <a:lstStyle/>
          <a:p>
            <a:pPr algn="ctr" defTabSz="500042">
              <a:lnSpc>
                <a:spcPct val="90000"/>
              </a:lnSpc>
              <a:spcBef>
                <a:spcPct val="0"/>
              </a:spcBef>
              <a:spcAft>
                <a:spcPct val="35000"/>
              </a:spcAft>
            </a:pPr>
            <a:r>
              <a:rPr lang="en-US" sz="2000" b="1" dirty="0">
                <a:solidFill>
                  <a:schemeClr val="tx1">
                    <a:lumMod val="95000"/>
                    <a:lumOff val="5000"/>
                  </a:schemeClr>
                </a:solidFill>
              </a:rPr>
              <a:t>On-Demand</a:t>
            </a:r>
            <a:br>
              <a:rPr lang="en-US" sz="2000" b="1" dirty="0">
                <a:solidFill>
                  <a:schemeClr val="tx1">
                    <a:lumMod val="95000"/>
                    <a:lumOff val="5000"/>
                  </a:schemeClr>
                </a:solidFill>
              </a:rPr>
            </a:br>
            <a:r>
              <a:rPr lang="en-US" sz="2000" b="1" dirty="0">
                <a:solidFill>
                  <a:schemeClr val="tx1">
                    <a:lumMod val="95000"/>
                    <a:lumOff val="5000"/>
                  </a:schemeClr>
                </a:solidFill>
              </a:rPr>
              <a:t>Platform</a:t>
            </a:r>
          </a:p>
        </p:txBody>
      </p:sp>
      <p:pic>
        <p:nvPicPr>
          <p:cNvPr id="26" name="Picture 25"/>
          <p:cNvPicPr>
            <a:picLocks noChangeAspect="1"/>
          </p:cNvPicPr>
          <p:nvPr/>
        </p:nvPicPr>
        <p:blipFill rotWithShape="1">
          <a:blip r:embed="rId5"/>
          <a:srcRect l="68827"/>
          <a:stretch/>
        </p:blipFill>
        <p:spPr>
          <a:xfrm rot="5400000">
            <a:off x="4264862" y="4205117"/>
            <a:ext cx="1028700" cy="1745708"/>
          </a:xfrm>
          <a:prstGeom prst="rect">
            <a:avLst/>
          </a:prstGeom>
        </p:spPr>
      </p:pic>
      <p:pic>
        <p:nvPicPr>
          <p:cNvPr id="27" name="Picture 26"/>
          <p:cNvPicPr>
            <a:picLocks noChangeAspect="1"/>
          </p:cNvPicPr>
          <p:nvPr/>
        </p:nvPicPr>
        <p:blipFill rotWithShape="1">
          <a:blip r:embed="rId5"/>
          <a:srcRect l="34291" r="34051"/>
          <a:stretch/>
        </p:blipFill>
        <p:spPr>
          <a:xfrm rot="5400000">
            <a:off x="4263562" y="2843755"/>
            <a:ext cx="1028700" cy="1719002"/>
          </a:xfrm>
          <a:prstGeom prst="rect">
            <a:avLst/>
          </a:prstGeom>
        </p:spPr>
      </p:pic>
      <p:pic>
        <p:nvPicPr>
          <p:cNvPr id="28" name="Picture 27"/>
          <p:cNvPicPr>
            <a:picLocks noChangeAspect="1"/>
          </p:cNvPicPr>
          <p:nvPr/>
        </p:nvPicPr>
        <p:blipFill rotWithShape="1">
          <a:blip r:embed="rId5"/>
          <a:srcRect r="68587"/>
          <a:stretch/>
        </p:blipFill>
        <p:spPr>
          <a:xfrm rot="5400000">
            <a:off x="4286167" y="1445700"/>
            <a:ext cx="1028700" cy="1732405"/>
          </a:xfrm>
          <a:prstGeom prst="rect">
            <a:avLst/>
          </a:prstGeom>
        </p:spPr>
      </p:pic>
      <p:pic>
        <p:nvPicPr>
          <p:cNvPr id="33" name="Picture 2" descr="Warehouse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119" y="4521087"/>
            <a:ext cx="1968560" cy="10300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p:nvPr/>
        </p:nvPicPr>
        <p:blipFill rotWithShape="1">
          <a:blip r:embed="rId7"/>
          <a:srcRect r="33072" b="75409"/>
          <a:stretch/>
        </p:blipFill>
        <p:spPr>
          <a:xfrm>
            <a:off x="5750637" y="2017493"/>
            <a:ext cx="2501268" cy="316912"/>
          </a:xfrm>
          <a:prstGeom prst="rect">
            <a:avLst/>
          </a:prstGeom>
        </p:spPr>
      </p:pic>
      <p:pic>
        <p:nvPicPr>
          <p:cNvPr id="36" name="Picture 35"/>
          <p:cNvPicPr/>
          <p:nvPr/>
        </p:nvPicPr>
        <p:blipFill rotWithShape="1">
          <a:blip r:embed="rId7"/>
          <a:srcRect t="36289" r="31896" b="36761"/>
          <a:stretch/>
        </p:blipFill>
        <p:spPr>
          <a:xfrm>
            <a:off x="5750638" y="3597886"/>
            <a:ext cx="2545229" cy="347300"/>
          </a:xfrm>
          <a:prstGeom prst="rect">
            <a:avLst/>
          </a:prstGeom>
        </p:spPr>
      </p:pic>
      <p:pic>
        <p:nvPicPr>
          <p:cNvPr id="37" name="Picture 36"/>
          <p:cNvPicPr/>
          <p:nvPr/>
        </p:nvPicPr>
        <p:blipFill rotWithShape="1">
          <a:blip r:embed="rId7"/>
          <a:srcRect t="75323" r="31896" b="-4938"/>
          <a:stretch/>
        </p:blipFill>
        <p:spPr>
          <a:xfrm>
            <a:off x="5750637" y="4887151"/>
            <a:ext cx="2545229" cy="381641"/>
          </a:xfrm>
          <a:prstGeom prst="rect">
            <a:avLst/>
          </a:prstGeom>
        </p:spPr>
      </p:pic>
      <p:sp>
        <p:nvSpPr>
          <p:cNvPr id="16" name="Rectangle 15"/>
          <p:cNvSpPr/>
          <p:nvPr/>
        </p:nvSpPr>
        <p:spPr>
          <a:xfrm>
            <a:off x="593835" y="1126231"/>
            <a:ext cx="8550165" cy="369332"/>
          </a:xfrm>
          <a:prstGeom prst="rect">
            <a:avLst/>
          </a:prstGeom>
        </p:spPr>
        <p:txBody>
          <a:bodyPr wrap="square">
            <a:spAutoFit/>
          </a:bodyPr>
          <a:lstStyle/>
          <a:p>
            <a:r>
              <a:rPr lang="en-US" i="1" u="sng" dirty="0">
                <a:latin typeface="Calibri" panose="020F0502020204030204" pitchFamily="34" charset="0"/>
                <a:ea typeface="Calibri" panose="020F0502020204030204" pitchFamily="34" charset="0"/>
                <a:cs typeface="Calibri" panose="020F0502020204030204" pitchFamily="34" charset="0"/>
              </a:rPr>
              <a:t>Capacity granularity</a:t>
            </a:r>
            <a:r>
              <a:rPr lang="en-US" dirty="0">
                <a:latin typeface="Calibri" panose="020F0502020204030204" pitchFamily="34" charset="0"/>
                <a:ea typeface="Calibri" panose="020F0502020204030204" pitchFamily="34" charset="0"/>
                <a:cs typeface="Calibri" panose="020F0502020204030204" pitchFamily="34" charset="0"/>
              </a:rPr>
              <a:t>: the minimum capacity that can be acquired by the options. </a:t>
            </a:r>
            <a:endParaRPr lang="en-US" dirty="0"/>
          </a:p>
        </p:txBody>
      </p:sp>
      <p:sp>
        <p:nvSpPr>
          <p:cNvPr id="17" name="Rectangle 16"/>
          <p:cNvSpPr/>
          <p:nvPr/>
        </p:nvSpPr>
        <p:spPr>
          <a:xfrm>
            <a:off x="5837745" y="5551148"/>
            <a:ext cx="3360792" cy="369332"/>
          </a:xfrm>
          <a:prstGeom prst="rect">
            <a:avLst/>
          </a:prstGeom>
        </p:spPr>
        <p:txBody>
          <a:bodyPr wrap="none">
            <a:spAutoFit/>
          </a:bodyPr>
          <a:lstStyle/>
          <a:p>
            <a:r>
              <a:rPr lang="en-US" dirty="0" smtClean="0"/>
              <a:t>Flexibility, Agility, Responsiveness </a:t>
            </a:r>
            <a:endParaRPr lang="en-US" dirty="0"/>
          </a:p>
        </p:txBody>
      </p:sp>
    </p:spTree>
    <p:extLst>
      <p:ext uri="{BB962C8B-B14F-4D97-AF65-F5344CB8AC3E}">
        <p14:creationId xmlns:p14="http://schemas.microsoft.com/office/powerpoint/2010/main" val="2209178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type="body" sz="quarter" idx="16"/>
          </p:nvPr>
        </p:nvSpPr>
        <p:spPr/>
        <p:txBody>
          <a:bodyPr>
            <a:normAutofit/>
          </a:bodyPr>
          <a:lstStyle/>
          <a:p>
            <a:r>
              <a:rPr lang="en-US" dirty="0" smtClean="0"/>
              <a:t>Benefits for Users of On-Demand Warehousing Solutions</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228782" y="4549980"/>
            <a:ext cx="961390" cy="1085850"/>
          </a:xfrm>
          <a:prstGeom prst="rect">
            <a:avLst/>
          </a:prstGeom>
          <a:noFill/>
          <a:ln>
            <a:noFill/>
          </a:ln>
        </p:spPr>
      </p:pic>
      <p:pic>
        <p:nvPicPr>
          <p:cNvPr id="12" name="Picture 11"/>
          <p:cNvPicPr/>
          <p:nvPr/>
        </p:nvPicPr>
        <p:blipFill>
          <a:blip r:embed="rId4"/>
          <a:stretch>
            <a:fillRect/>
          </a:stretch>
        </p:blipFill>
        <p:spPr>
          <a:xfrm>
            <a:off x="457200" y="3176648"/>
            <a:ext cx="2798656" cy="1083250"/>
          </a:xfrm>
          <a:prstGeom prst="rect">
            <a:avLst/>
          </a:prstGeom>
        </p:spPr>
      </p:pic>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562892" y="4549980"/>
            <a:ext cx="961390" cy="1085850"/>
          </a:xfrm>
          <a:prstGeom prst="rect">
            <a:avLst/>
          </a:prstGeom>
          <a:noFill/>
          <a:ln>
            <a:noFill/>
          </a:ln>
        </p:spPr>
      </p:pic>
      <p:sp>
        <p:nvSpPr>
          <p:cNvPr id="10" name="Rectangle 9"/>
          <p:cNvSpPr/>
          <p:nvPr/>
        </p:nvSpPr>
        <p:spPr>
          <a:xfrm>
            <a:off x="698933" y="4863265"/>
            <a:ext cx="680389" cy="7410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960356" y="1823548"/>
            <a:ext cx="4572000" cy="3539430"/>
          </a:xfrm>
          <a:prstGeom prst="rect">
            <a:avLst/>
          </a:prstGeom>
        </p:spPr>
        <p:txBody>
          <a:bodyPr>
            <a:spAutoFit/>
          </a:bodyPr>
          <a:lstStyle/>
          <a:p>
            <a:pPr marL="514350" indent="-514350">
              <a:buFont typeface="+mj-lt"/>
              <a:buAutoNum type="arabicPeriod"/>
            </a:pPr>
            <a:r>
              <a:rPr lang="en-US" sz="2800" dirty="0"/>
              <a:t>Quick Access to Scale</a:t>
            </a:r>
          </a:p>
          <a:p>
            <a:pPr marL="514350" indent="-514350">
              <a:buFont typeface="+mj-lt"/>
              <a:buAutoNum type="arabicPeriod"/>
            </a:pPr>
            <a:endParaRPr lang="en-US" sz="2800" dirty="0" smtClean="0"/>
          </a:p>
          <a:p>
            <a:pPr marL="514350" indent="-514350">
              <a:buFont typeface="+mj-lt"/>
              <a:buAutoNum type="arabicPeriod"/>
            </a:pPr>
            <a:endParaRPr lang="en-US" sz="2800" dirty="0"/>
          </a:p>
          <a:p>
            <a:pPr marL="514350" indent="-514350">
              <a:buFont typeface="+mj-lt"/>
              <a:buAutoNum type="arabicPeriod"/>
            </a:pPr>
            <a:r>
              <a:rPr lang="en-US" sz="2800" dirty="0"/>
              <a:t>Reduced Commitment Granularity </a:t>
            </a:r>
          </a:p>
          <a:p>
            <a:pPr marL="514350" indent="-514350">
              <a:buFont typeface="+mj-lt"/>
              <a:buAutoNum type="arabicPeriod"/>
            </a:pPr>
            <a:endParaRPr lang="en-US" sz="2800" dirty="0"/>
          </a:p>
          <a:p>
            <a:pPr marL="514350" indent="-514350">
              <a:buFont typeface="+mj-lt"/>
              <a:buAutoNum type="arabicPeriod"/>
            </a:pPr>
            <a:r>
              <a:rPr lang="en-US" sz="2800" dirty="0"/>
              <a:t>Reduced Capacity Granularity</a:t>
            </a:r>
          </a:p>
        </p:txBody>
      </p:sp>
      <p:pic>
        <p:nvPicPr>
          <p:cNvPr id="14" name="Picture 13"/>
          <p:cNvPicPr/>
          <p:nvPr/>
        </p:nvPicPr>
        <p:blipFill rotWithShape="1">
          <a:blip r:embed="rId5"/>
          <a:srcRect r="10185"/>
          <a:stretch/>
        </p:blipFill>
        <p:spPr bwMode="auto">
          <a:xfrm>
            <a:off x="683365" y="1109031"/>
            <a:ext cx="2346326" cy="1908269"/>
          </a:xfrm>
          <a:prstGeom prst="rect">
            <a:avLst/>
          </a:prstGeom>
          <a:ln>
            <a:noFill/>
          </a:ln>
          <a:extLst>
            <a:ext uri="{53640926-AAD7-44d8-BBD7-CCE9431645EC}">
              <a14:shadowObscured xmlns:a14="http://schemas.microsoft.com/office/drawing/2010/main"/>
            </a:ext>
          </a:extLst>
        </p:spPr>
      </p:pic>
      <p:sp>
        <p:nvSpPr>
          <p:cNvPr id="15" name="Title 1"/>
          <p:cNvSpPr txBox="1">
            <a:spLocks/>
          </p:cNvSpPr>
          <p:nvPr/>
        </p:nvSpPr>
        <p:spPr>
          <a:xfrm>
            <a:off x="3814916" y="82218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Combined Together</a:t>
            </a:r>
            <a:endParaRPr lang="en-US" dirty="0"/>
          </a:p>
        </p:txBody>
      </p:sp>
      <p:sp>
        <p:nvSpPr>
          <p:cNvPr id="16" name="Rectangle 15"/>
          <p:cNvSpPr/>
          <p:nvPr/>
        </p:nvSpPr>
        <p:spPr>
          <a:xfrm>
            <a:off x="190959" y="5737552"/>
            <a:ext cx="11202493" cy="646331"/>
          </a:xfrm>
          <a:prstGeom prst="rect">
            <a:avLst/>
          </a:prstGeom>
        </p:spPr>
        <p:txBody>
          <a:bodyPr wrap="square">
            <a:spAutoFit/>
          </a:bodyPr>
          <a:lstStyle/>
          <a:p>
            <a:r>
              <a:rPr lang="en-US" b="1" dirty="0">
                <a:solidFill>
                  <a:srgbClr val="FF0000"/>
                </a:solidFill>
                <a:latin typeface="Avenir Book" charset="0"/>
                <a:ea typeface="Avenir Book" charset="0"/>
                <a:cs typeface="Avenir Book" charset="0"/>
              </a:rPr>
              <a:t>On-Demand Warehousing can create a </a:t>
            </a:r>
            <a:r>
              <a:rPr lang="en-US" b="1" dirty="0" smtClean="0">
                <a:solidFill>
                  <a:srgbClr val="FF0000"/>
                </a:solidFill>
                <a:latin typeface="Avenir Book" charset="0"/>
                <a:ea typeface="Avenir Book" charset="0"/>
                <a:cs typeface="Avenir Book" charset="0"/>
              </a:rPr>
              <a:t>flexible </a:t>
            </a:r>
            <a:r>
              <a:rPr lang="en-US" b="1" dirty="0">
                <a:solidFill>
                  <a:srgbClr val="FF0000"/>
                </a:solidFill>
                <a:latin typeface="Avenir Book" charset="0"/>
                <a:ea typeface="Avenir Book" charset="0"/>
                <a:cs typeface="Avenir Book" charset="0"/>
              </a:rPr>
              <a:t>and elastic distribution network</a:t>
            </a:r>
          </a:p>
          <a:p>
            <a:endParaRPr lang="en-US" b="1" dirty="0">
              <a:solidFill>
                <a:srgbClr val="FF0000"/>
              </a:solidFill>
            </a:endParaRPr>
          </a:p>
        </p:txBody>
      </p:sp>
    </p:spTree>
    <p:extLst>
      <p:ext uri="{BB962C8B-B14F-4D97-AF65-F5344CB8AC3E}">
        <p14:creationId xmlns:p14="http://schemas.microsoft.com/office/powerpoint/2010/main" val="3517738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65261977"/>
              </p:ext>
            </p:extLst>
          </p:nvPr>
        </p:nvGraphicFramePr>
        <p:xfrm>
          <a:off x="702530" y="848434"/>
          <a:ext cx="7549373" cy="3702360"/>
        </p:xfrm>
        <a:graphic>
          <a:graphicData uri="http://schemas.openxmlformats.org/drawingml/2006/table">
            <a:tbl>
              <a:tblPr firstRow="1" firstCol="1" bandRow="1">
                <a:tableStyleId>{5C22544A-7EE6-4342-B048-85BDC9FD1C3A}</a:tableStyleId>
              </a:tblPr>
              <a:tblGrid>
                <a:gridCol w="537789">
                  <a:extLst>
                    <a:ext uri="{9D8B030D-6E8A-4147-A177-3AD203B41FA5}">
                      <a16:colId xmlns:a16="http://schemas.microsoft.com/office/drawing/2014/main" xmlns="" xmlns:a14="http://schemas.microsoft.com/office/drawing/2010/main" xmlns:mc="http://schemas.openxmlformats.org/markup-compatibility/2006" val="2665884697"/>
                    </a:ext>
                  </a:extLst>
                </a:gridCol>
                <a:gridCol w="1389215">
                  <a:extLst>
                    <a:ext uri="{9D8B030D-6E8A-4147-A177-3AD203B41FA5}">
                      <a16:colId xmlns:a16="http://schemas.microsoft.com/office/drawing/2014/main" xmlns="" xmlns:a14="http://schemas.microsoft.com/office/drawing/2010/main" xmlns:mc="http://schemas.openxmlformats.org/markup-compatibility/2006" val="3901329079"/>
                    </a:ext>
                  </a:extLst>
                </a:gridCol>
                <a:gridCol w="1651847">
                  <a:extLst>
                    <a:ext uri="{9D8B030D-6E8A-4147-A177-3AD203B41FA5}">
                      <a16:colId xmlns:a16="http://schemas.microsoft.com/office/drawing/2014/main" xmlns="" xmlns:a14="http://schemas.microsoft.com/office/drawing/2010/main" xmlns:mc="http://schemas.openxmlformats.org/markup-compatibility/2006" val="3359320926"/>
                    </a:ext>
                  </a:extLst>
                </a:gridCol>
                <a:gridCol w="2130572">
                  <a:extLst>
                    <a:ext uri="{9D8B030D-6E8A-4147-A177-3AD203B41FA5}">
                      <a16:colId xmlns:a16="http://schemas.microsoft.com/office/drawing/2014/main" xmlns="" xmlns:a14="http://schemas.microsoft.com/office/drawing/2010/main" xmlns:mc="http://schemas.openxmlformats.org/markup-compatibility/2006" val="3990447965"/>
                    </a:ext>
                  </a:extLst>
                </a:gridCol>
                <a:gridCol w="1839950">
                  <a:extLst>
                    <a:ext uri="{9D8B030D-6E8A-4147-A177-3AD203B41FA5}">
                      <a16:colId xmlns:a16="http://schemas.microsoft.com/office/drawing/2014/main" xmlns="" xmlns:a14="http://schemas.microsoft.com/office/drawing/2010/main" xmlns:mc="http://schemas.openxmlformats.org/markup-compatibility/2006" val="33775319"/>
                    </a:ext>
                  </a:extLst>
                </a:gridCol>
              </a:tblGrid>
              <a:tr h="356994">
                <a:tc rowSpan="2">
                  <a:txBody>
                    <a:bodyPr/>
                    <a:lstStyle/>
                    <a:p>
                      <a:pPr marL="0" marR="0" algn="just">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rowSpan="2">
                  <a:txBody>
                    <a:bodyPr/>
                    <a:lstStyle/>
                    <a:p>
                      <a:pPr marL="0" marR="0" algn="just">
                        <a:spcBef>
                          <a:spcPts val="0"/>
                        </a:spcBef>
                        <a:spcAft>
                          <a:spcPts val="0"/>
                        </a:spcAft>
                      </a:pPr>
                      <a:r>
                        <a:rPr lang="en-US" sz="1800" dirty="0">
                          <a:effectLst/>
                        </a:rPr>
                        <a:t>Type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rowSpan="2">
                  <a:txBody>
                    <a:bodyPr/>
                    <a:lstStyle/>
                    <a:p>
                      <a:pPr marL="0" marR="0" algn="ctr">
                        <a:spcBef>
                          <a:spcPts val="0"/>
                        </a:spcBef>
                        <a:spcAft>
                          <a:spcPts val="0"/>
                        </a:spcAft>
                      </a:pPr>
                      <a:r>
                        <a:rPr lang="en-US" sz="1800" dirty="0">
                          <a:effectLst/>
                        </a:rPr>
                        <a:t>Capacities</a:t>
                      </a:r>
                    </a:p>
                    <a:p>
                      <a:pPr marL="0" marR="0" algn="ctr">
                        <a:spcBef>
                          <a:spcPts val="0"/>
                        </a:spcBef>
                        <a:spcAft>
                          <a:spcPts val="0"/>
                        </a:spcAft>
                      </a:pPr>
                      <a:r>
                        <a:rPr lang="en-US" sz="1800" dirty="0">
                          <a:effectLst/>
                        </a:rPr>
                        <a:t>(pallet)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gridSpan="2">
                  <a:txBody>
                    <a:bodyPr/>
                    <a:lstStyle/>
                    <a:p>
                      <a:pPr marL="0" marR="0" algn="ctr">
                        <a:spcBef>
                          <a:spcPts val="0"/>
                        </a:spcBef>
                        <a:spcAft>
                          <a:spcPts val="0"/>
                        </a:spcAft>
                      </a:pPr>
                      <a:r>
                        <a:rPr lang="en-US" sz="1800" dirty="0">
                          <a:effectLst/>
                        </a:rPr>
                        <a:t>Total DC cost of one </a:t>
                      </a:r>
                      <a:r>
                        <a:rPr lang="en-US" sz="1800" dirty="0" smtClean="0">
                          <a:effectLst/>
                        </a:rPr>
                        <a:t>pallet</a:t>
                      </a:r>
                      <a:endParaRPr lang="en-US" sz="1800" dirty="0">
                        <a:effectLst/>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extLst>
                  <a:ext uri="{0D108BD9-81ED-4DB2-BD59-A6C34878D82A}">
                    <a16:rowId xmlns:a16="http://schemas.microsoft.com/office/drawing/2014/main" xmlns="" xmlns:a14="http://schemas.microsoft.com/office/drawing/2010/main" xmlns:mc="http://schemas.openxmlformats.org/markup-compatibility/2006" val="2438120127"/>
                  </a:ext>
                </a:extLst>
              </a:tr>
              <a:tr h="602166">
                <a:tc vMerge="1">
                  <a:txBody>
                    <a:bodyPr/>
                    <a:lstStyle/>
                    <a:p>
                      <a:pPr marL="0" marR="0" algn="just">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vMerge="1">
                  <a:txBody>
                    <a:bodyPr/>
                    <a:lstStyle/>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v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effectLst/>
                          <a:latin typeface="+mn-lt"/>
                          <a:ea typeface="+mn-ea"/>
                          <a:cs typeface="+mn-cs"/>
                        </a:rPr>
                        <a:t>Full Capacity Utilization</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effectLst/>
                          <a:latin typeface="+mn-lt"/>
                          <a:ea typeface="+mn-ea"/>
                          <a:cs typeface="+mn-cs"/>
                        </a:rPr>
                        <a:t>%85 Capacity Utilization</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xmlns="" xmlns:a14="http://schemas.microsoft.com/office/drawing/2010/main" xmlns:mc="http://schemas.openxmlformats.org/markup-compatibility/2006" val="3294617806"/>
                  </a:ext>
                </a:extLst>
              </a:tr>
              <a:tr h="218171">
                <a:tc>
                  <a:txBody>
                    <a:bodyPr/>
                    <a:lstStyle/>
                    <a:p>
                      <a:pPr marL="0" marR="0" algn="just">
                        <a:spcBef>
                          <a:spcPts val="0"/>
                        </a:spcBef>
                        <a:spcAft>
                          <a:spcPts val="0"/>
                        </a:spcAft>
                      </a:pPr>
                      <a:r>
                        <a:rPr lang="en-US" sz="18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5B9BD5"/>
                    </a:solidFill>
                  </a:tcPr>
                </a:tc>
                <a:tc>
                  <a:txBody>
                    <a:bodyPr/>
                    <a:lstStyle/>
                    <a:p>
                      <a:pPr marL="0" marR="0" algn="just">
                        <a:spcBef>
                          <a:spcPts val="0"/>
                        </a:spcBef>
                        <a:spcAft>
                          <a:spcPts val="0"/>
                        </a:spcAft>
                      </a:pPr>
                      <a:r>
                        <a:rPr lang="en-US" sz="1800" dirty="0">
                          <a:effectLst/>
                        </a:rPr>
                        <a:t>Construct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BDD7EE"/>
                    </a:solidFill>
                  </a:tcPr>
                </a:tc>
                <a:tc>
                  <a:txBody>
                    <a:bodyPr/>
                    <a:lstStyle/>
                    <a:p>
                      <a:pPr marL="0" marR="0" algn="ctr">
                        <a:spcBef>
                          <a:spcPts val="0"/>
                        </a:spcBef>
                        <a:spcAft>
                          <a:spcPts val="0"/>
                        </a:spcAft>
                      </a:pPr>
                      <a:r>
                        <a:rPr lang="en-US" sz="1800" kern="1200" dirty="0">
                          <a:effectLst/>
                        </a:rPr>
                        <a:t>30,000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BDD7EE"/>
                    </a:solidFill>
                  </a:tcPr>
                </a:tc>
                <a:tc>
                  <a:txBody>
                    <a:bodyPr/>
                    <a:lstStyle/>
                    <a:p>
                      <a:pPr marL="0" marR="0" algn="ctr">
                        <a:spcBef>
                          <a:spcPts val="0"/>
                        </a:spcBef>
                        <a:spcAft>
                          <a:spcPts val="0"/>
                        </a:spcAft>
                      </a:pPr>
                      <a:r>
                        <a:rPr lang="en-US" sz="1800" dirty="0" smtClean="0">
                          <a:effectLst/>
                        </a:rPr>
                        <a:t>$16.70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$18.94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743350856"/>
                  </a:ext>
                </a:extLst>
              </a:tr>
              <a:tr h="218171">
                <a:tc>
                  <a:txBody>
                    <a:bodyPr/>
                    <a:lstStyle/>
                    <a:p>
                      <a:pPr marL="0" marR="0" algn="just">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dirty="0">
                          <a:effectLst/>
                        </a:rPr>
                        <a:t>Construct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kern="1200" dirty="0">
                          <a:effectLst/>
                        </a:rPr>
                        <a:t>70,000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$15.95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$18.11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1421510984"/>
                  </a:ext>
                </a:extLst>
              </a:tr>
              <a:tr h="218171">
                <a:tc>
                  <a:txBody>
                    <a:bodyPr/>
                    <a:lstStyle/>
                    <a:p>
                      <a:pPr marL="0" marR="0" algn="just">
                        <a:spcBef>
                          <a:spcPts val="0"/>
                        </a:spcBef>
                        <a:spcAft>
                          <a:spcPts val="0"/>
                        </a:spcAft>
                      </a:pPr>
                      <a:r>
                        <a:rPr lang="en-US"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a:effectLst/>
                        </a:rPr>
                        <a:t>Construct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kern="1200" dirty="0">
                          <a:effectLst/>
                        </a:rPr>
                        <a:t>160,000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$14.91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$17.15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1188928078"/>
                  </a:ext>
                </a:extLst>
              </a:tr>
              <a:tr h="218171">
                <a:tc>
                  <a:txBody>
                    <a:bodyPr/>
                    <a:lstStyle/>
                    <a:p>
                      <a:pPr marL="0" marR="0" algn="just">
                        <a:spcBef>
                          <a:spcPts val="0"/>
                        </a:spcBef>
                        <a:spcAft>
                          <a:spcPts val="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dirty="0">
                          <a:effectLst/>
                        </a:rPr>
                        <a:t>Lease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kern="1200" dirty="0">
                          <a:effectLst/>
                        </a:rPr>
                        <a:t>5,000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$22.08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$23.61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2528453031"/>
                  </a:ext>
                </a:extLst>
              </a:tr>
              <a:tr h="218171">
                <a:tc>
                  <a:txBody>
                    <a:bodyPr/>
                    <a:lstStyle/>
                    <a:p>
                      <a:pPr marL="0" marR="0" algn="just">
                        <a:spcBef>
                          <a:spcPts val="0"/>
                        </a:spcBef>
                        <a:spcAft>
                          <a:spcPts val="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dirty="0">
                          <a:effectLst/>
                        </a:rPr>
                        <a:t>Lease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kern="1200" dirty="0">
                          <a:effectLst/>
                        </a:rPr>
                        <a:t>10,000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$21.82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$23.19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485057736"/>
                  </a:ext>
                </a:extLst>
              </a:tr>
              <a:tr h="218171">
                <a:tc>
                  <a:txBody>
                    <a:bodyPr/>
                    <a:lstStyle/>
                    <a:p>
                      <a:pPr marL="0" marR="0" algn="just">
                        <a:spcBef>
                          <a:spcPts val="0"/>
                        </a:spcBef>
                        <a:spcAft>
                          <a:spcPts val="0"/>
                        </a:spcAft>
                      </a:pPr>
                      <a:r>
                        <a:rPr lang="en-US" sz="1800" dirty="0">
                          <a:effectLst/>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dirty="0">
                          <a:effectLst/>
                        </a:rPr>
                        <a:t>Lease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kern="1200" dirty="0">
                          <a:effectLst/>
                        </a:rPr>
                        <a:t>20,000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$21.19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$22.67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918942531"/>
                  </a:ext>
                </a:extLst>
              </a:tr>
              <a:tr h="218171">
                <a:tc>
                  <a:txBody>
                    <a:bodyPr/>
                    <a:lstStyle/>
                    <a:p>
                      <a:pPr marL="0" marR="0" algn="just">
                        <a:spcBef>
                          <a:spcPts val="0"/>
                        </a:spcBef>
                        <a:spcAft>
                          <a:spcPts val="0"/>
                        </a:spcAft>
                      </a:pPr>
                      <a:r>
                        <a:rPr lang="en-US" sz="1800" dirty="0">
                          <a:effectLst/>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dirty="0">
                          <a:effectLst/>
                        </a:rPr>
                        <a:t>Lease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kern="1200" dirty="0">
                          <a:effectLst/>
                        </a:rPr>
                        <a:t>30,000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$21.06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$22.41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204722845"/>
                  </a:ext>
                </a:extLst>
              </a:tr>
              <a:tr h="218171">
                <a:tc>
                  <a:txBody>
                    <a:bodyPr/>
                    <a:lstStyle/>
                    <a:p>
                      <a:pPr marL="0" marR="0" algn="just">
                        <a:spcBef>
                          <a:spcPts val="0"/>
                        </a:spcBef>
                        <a:spcAft>
                          <a:spcPts val="0"/>
                        </a:spcAft>
                      </a:pPr>
                      <a:r>
                        <a:rPr lang="en-US" sz="1800" dirty="0">
                          <a:effectLst/>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dirty="0">
                          <a:effectLst/>
                        </a:rPr>
                        <a:t>Lease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kern="1200" dirty="0">
                          <a:effectLst/>
                        </a:rPr>
                        <a:t>70,000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$19.01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$21.27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355808940"/>
                  </a:ext>
                </a:extLst>
              </a:tr>
              <a:tr h="218171">
                <a:tc>
                  <a:txBody>
                    <a:bodyPr/>
                    <a:lstStyle/>
                    <a:p>
                      <a:pPr marL="0" marR="0" algn="just">
                        <a:spcBef>
                          <a:spcPts val="0"/>
                        </a:spcBef>
                        <a:spcAft>
                          <a:spcPts val="0"/>
                        </a:spcAft>
                      </a:pPr>
                      <a:r>
                        <a:rPr lang="en-US" sz="1800" dirty="0">
                          <a:effectLst/>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dirty="0">
                          <a:effectLst/>
                        </a:rPr>
                        <a:t>Lease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kern="1200" dirty="0">
                          <a:effectLst/>
                        </a:rPr>
                        <a:t>160,000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$17.01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$19.09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1048720218"/>
                  </a:ext>
                </a:extLst>
              </a:tr>
              <a:tr h="187526">
                <a:tc>
                  <a:txBody>
                    <a:bodyPr/>
                    <a:lstStyle/>
                    <a:p>
                      <a:pPr marL="0" marR="0" algn="just">
                        <a:spcBef>
                          <a:spcPts val="0"/>
                        </a:spcBef>
                        <a:spcAft>
                          <a:spcPts val="0"/>
                        </a:spcAft>
                      </a:pPr>
                      <a:r>
                        <a:rPr lang="en-US" sz="18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B9BD5"/>
                    </a:solidFill>
                  </a:tcPr>
                </a:tc>
                <a:tc>
                  <a:txBody>
                    <a:bodyPr/>
                    <a:lstStyle/>
                    <a:p>
                      <a:pPr marL="0" marR="0" algn="just">
                        <a:spcBef>
                          <a:spcPts val="0"/>
                        </a:spcBef>
                        <a:spcAft>
                          <a:spcPts val="0"/>
                        </a:spcAft>
                      </a:pPr>
                      <a:r>
                        <a:rPr lang="en-US" sz="1800" dirty="0">
                          <a:effectLst/>
                        </a:rPr>
                        <a:t>On-demand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kern="1200" dirty="0" smtClean="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rPr>
                        <a:t>$24.00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$24.00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4045896420"/>
                  </a:ext>
                </a:extLst>
              </a:tr>
            </a:tbl>
          </a:graphicData>
        </a:graphic>
      </p:graphicFrame>
      <p:sp>
        <p:nvSpPr>
          <p:cNvPr id="6" name="TextBox 5"/>
          <p:cNvSpPr txBox="1"/>
          <p:nvPr/>
        </p:nvSpPr>
        <p:spPr>
          <a:xfrm>
            <a:off x="702530" y="4639540"/>
            <a:ext cx="7843237" cy="276999"/>
          </a:xfrm>
          <a:prstGeom prst="rect">
            <a:avLst/>
          </a:prstGeom>
          <a:noFill/>
        </p:spPr>
        <p:txBody>
          <a:bodyPr wrap="square" rtlCol="0">
            <a:spAutoFit/>
          </a:bodyPr>
          <a:lstStyle/>
          <a:p>
            <a:r>
              <a:rPr lang="en-US" sz="1200" i="1" dirty="0" smtClean="0"/>
              <a:t>Annual inventory turns assumed as 12 turns.</a:t>
            </a:r>
            <a:endParaRPr lang="en-US" sz="1200" i="1" dirty="0"/>
          </a:p>
        </p:txBody>
      </p:sp>
      <p:sp>
        <p:nvSpPr>
          <p:cNvPr id="7" name="TextBox 6"/>
          <p:cNvSpPr txBox="1"/>
          <p:nvPr/>
        </p:nvSpPr>
        <p:spPr>
          <a:xfrm>
            <a:off x="702530" y="5643239"/>
            <a:ext cx="7843237" cy="400110"/>
          </a:xfrm>
          <a:prstGeom prst="rect">
            <a:avLst/>
          </a:prstGeom>
          <a:noFill/>
        </p:spPr>
        <p:txBody>
          <a:bodyPr wrap="square" rtlCol="0">
            <a:spAutoFit/>
          </a:bodyPr>
          <a:lstStyle/>
          <a:p>
            <a:r>
              <a:rPr lang="en-US" sz="2000" b="1" dirty="0" smtClean="0">
                <a:solidFill>
                  <a:srgbClr val="FF0000"/>
                </a:solidFill>
              </a:rPr>
              <a:t>On-Demand is higher per unit, but only variable costs, no fixed costs.</a:t>
            </a:r>
            <a:endParaRPr lang="en-US" sz="2000" b="1" dirty="0">
              <a:solidFill>
                <a:srgbClr val="FF0000"/>
              </a:solidFill>
            </a:endParaRPr>
          </a:p>
        </p:txBody>
      </p:sp>
      <p:sp>
        <p:nvSpPr>
          <p:cNvPr id="2" name="Rectangle 1"/>
          <p:cNvSpPr/>
          <p:nvPr/>
        </p:nvSpPr>
        <p:spPr>
          <a:xfrm>
            <a:off x="1289945" y="328398"/>
            <a:ext cx="7588583" cy="369332"/>
          </a:xfrm>
          <a:prstGeom prst="rect">
            <a:avLst/>
          </a:prstGeom>
        </p:spPr>
        <p:txBody>
          <a:bodyPr wrap="square">
            <a:spAutoFit/>
          </a:bodyPr>
          <a:lstStyle/>
          <a:p>
            <a:r>
              <a:rPr lang="en-US" b="1" dirty="0"/>
              <a:t>These benefits need to be traded off with different cost </a:t>
            </a:r>
            <a:r>
              <a:rPr lang="en-US" b="1" dirty="0" smtClean="0"/>
              <a:t>structures.</a:t>
            </a:r>
            <a:endParaRPr lang="en-US" b="1" dirty="0"/>
          </a:p>
        </p:txBody>
      </p:sp>
      <p:sp>
        <p:nvSpPr>
          <p:cNvPr id="9" name="Rectangle 8"/>
          <p:cNvSpPr/>
          <p:nvPr/>
        </p:nvSpPr>
        <p:spPr>
          <a:xfrm>
            <a:off x="702530" y="5005285"/>
            <a:ext cx="6813755" cy="461665"/>
          </a:xfrm>
          <a:prstGeom prst="rect">
            <a:avLst/>
          </a:prstGeom>
        </p:spPr>
        <p:txBody>
          <a:bodyPr wrap="square">
            <a:spAutoFit/>
          </a:bodyPr>
          <a:lstStyle/>
          <a:p>
            <a:r>
              <a:rPr lang="en-US" sz="1200" i="1" dirty="0" smtClean="0"/>
              <a:t>K</a:t>
            </a:r>
            <a:r>
              <a:rPr lang="en-US" sz="1200" i="1" dirty="0"/>
              <a:t>. Unnu, J.A. Pazour, “Analyzing Varying Cost Structures of Alternative Warehouse Strategies”, (2019).  in Proceedings of the 2019 IISE Annual Conference, Orlando, FL </a:t>
            </a:r>
          </a:p>
        </p:txBody>
      </p:sp>
    </p:spTree>
    <p:extLst>
      <p:ext uri="{BB962C8B-B14F-4D97-AF65-F5344CB8AC3E}">
        <p14:creationId xmlns:p14="http://schemas.microsoft.com/office/powerpoint/2010/main" val="40153603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4416" y="2241755"/>
            <a:ext cx="6243484" cy="3598606"/>
          </a:xfrm>
          <a:prstGeom prst="roundRect">
            <a:avLst/>
          </a:prstGeom>
          <a:solidFill>
            <a:schemeClr val="bg2"/>
          </a:solidFill>
          <a:ln>
            <a:solidFill>
              <a:srgbClr val="1A7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6"/>
          </p:nvPr>
        </p:nvSpPr>
        <p:spPr/>
        <p:txBody>
          <a:bodyPr>
            <a:normAutofit fontScale="85000" lnSpcReduction="10000"/>
          </a:bodyPr>
          <a:lstStyle/>
          <a:p>
            <a:r>
              <a:rPr lang="en-US" dirty="0" smtClean="0"/>
              <a:t>Optimization Models to Evaluate On-Demand Warehousing Strategies</a:t>
            </a:r>
            <a:endParaRPr lang="en-US" dirty="0"/>
          </a:p>
        </p:txBody>
      </p:sp>
      <p:sp>
        <p:nvSpPr>
          <p:cNvPr id="6" name="TextBox 5"/>
          <p:cNvSpPr txBox="1"/>
          <p:nvPr/>
        </p:nvSpPr>
        <p:spPr>
          <a:xfrm>
            <a:off x="6783028" y="5056171"/>
            <a:ext cx="1904239" cy="646331"/>
          </a:xfrm>
          <a:prstGeom prst="rect">
            <a:avLst/>
          </a:prstGeom>
          <a:noFill/>
        </p:spPr>
        <p:txBody>
          <a:bodyPr wrap="none" rtlCol="0">
            <a:spAutoFit/>
          </a:bodyPr>
          <a:lstStyle/>
          <a:p>
            <a:pPr algn="r"/>
            <a:r>
              <a:rPr lang="en-US" dirty="0" smtClean="0"/>
              <a:t>Kaan Unnu, </a:t>
            </a:r>
            <a:br>
              <a:rPr lang="en-US" dirty="0" smtClean="0"/>
            </a:br>
            <a:r>
              <a:rPr lang="en-US" dirty="0" smtClean="0"/>
              <a:t>Ph.D. student lead</a:t>
            </a:r>
            <a:endParaRPr lang="en-US" dirty="0"/>
          </a:p>
        </p:txBody>
      </p:sp>
      <p:pic>
        <p:nvPicPr>
          <p:cNvPr id="7" name="Picture 2" descr="http://ise.rpi.edu/sites/default/files/people/KaanUnn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627" y="3219973"/>
            <a:ext cx="1398905" cy="1801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4180" y="1447338"/>
            <a:ext cx="5746955" cy="4154984"/>
          </a:xfrm>
          <a:prstGeom prst="rect">
            <a:avLst/>
          </a:prstGeom>
        </p:spPr>
        <p:txBody>
          <a:bodyPr wrap="square">
            <a:spAutoFit/>
          </a:bodyPr>
          <a:lstStyle/>
          <a:p>
            <a:pPr marL="514350" indent="-514350">
              <a:buAutoNum type="arabicPeriod"/>
            </a:pPr>
            <a:r>
              <a:rPr lang="en-US" sz="2400" dirty="0"/>
              <a:t>What are the borrowers’ benefits of </a:t>
            </a:r>
            <a:br>
              <a:rPr lang="en-US" sz="2400" dirty="0"/>
            </a:br>
            <a:r>
              <a:rPr lang="en-US" sz="2400" dirty="0"/>
              <a:t>on-demand warehousing?  </a:t>
            </a:r>
          </a:p>
          <a:p>
            <a:pPr marL="514350" indent="-514350">
              <a:buAutoNum type="arabicPeriod"/>
            </a:pPr>
            <a:r>
              <a:rPr lang="en-US" sz="2400" dirty="0"/>
              <a:t>Given benefits, but also differences in cost structures, is there a business case for a company to use on-demand warehousing?  </a:t>
            </a:r>
          </a:p>
          <a:p>
            <a:pPr marL="514350" indent="-514350">
              <a:buFontTx/>
              <a:buAutoNum type="arabicPeriod"/>
            </a:pPr>
            <a:r>
              <a:rPr lang="en-US" sz="2400" dirty="0">
                <a:latin typeface="Calibri" panose="020F0502020204030204" pitchFamily="34" charset="0"/>
                <a:cs typeface="Calibri" panose="020F0502020204030204" pitchFamily="34" charset="0"/>
              </a:rPr>
              <a:t>How should a company’s distribution network be designed given the genesis of on-demand options (as well as existing build and lease options)?</a:t>
            </a:r>
          </a:p>
          <a:p>
            <a:pPr marL="514350" indent="-514350">
              <a:buFontTx/>
              <a:buAutoNum type="arabicPeriod"/>
            </a:pPr>
            <a:r>
              <a:rPr lang="en-US" sz="2400" dirty="0">
                <a:latin typeface="Calibri" panose="020F0502020204030204" pitchFamily="34" charset="0"/>
                <a:cs typeface="Calibri" panose="020F0502020204030204" pitchFamily="34" charset="0"/>
              </a:rPr>
              <a:t>What influences these decisions?</a:t>
            </a:r>
          </a:p>
        </p:txBody>
      </p:sp>
    </p:spTree>
    <p:extLst>
      <p:ext uri="{BB962C8B-B14F-4D97-AF65-F5344CB8AC3E}">
        <p14:creationId xmlns:p14="http://schemas.microsoft.com/office/powerpoint/2010/main" val="33144860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US" dirty="0" smtClean="0"/>
              <a:t>Non-Simple Math</a:t>
            </a:r>
            <a:endParaRPr lang="en-US" dirty="0"/>
          </a:p>
        </p:txBody>
      </p:sp>
      <mc:AlternateContent xmlns:mc="http://schemas.openxmlformats.org/markup-compatibility/2006" xmlns:a14="http://schemas.microsoft.com/office/drawing/2010/main">
        <mc:Choice Requires="a14">
          <p:sp>
            <p:nvSpPr>
              <p:cNvPr id="8" name="Rectangle 7"/>
              <p:cNvSpPr/>
              <p:nvPr/>
            </p:nvSpPr>
            <p:spPr>
              <a:xfrm>
                <a:off x="66262" y="2019252"/>
                <a:ext cx="4454354" cy="2024978"/>
              </a:xfrm>
              <a:prstGeom prst="rect">
                <a:avLst/>
              </a:prstGeom>
            </p:spPr>
            <p:txBody>
              <a:bodyPr wrap="square">
                <a:spAutoFit/>
              </a:bodyPr>
              <a:lstStyle/>
              <a:p>
                <a:pPr lvl="0" defTabSz="914400">
                  <a:defRPr/>
                </a:pPr>
                <a:r>
                  <a:rPr lang="en-US" i="1" dirty="0" smtClean="0"/>
                  <a:t>Mixed Integer Linear Program</a:t>
                </a:r>
              </a:p>
              <a:p>
                <a:pPr marL="342900" indent="-342900">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Location-Allocation and Alternative Decisions</a:t>
                </a:r>
              </a:p>
              <a:p>
                <a:pPr marL="342900" indent="-342900">
                  <a:spcBef>
                    <a:spcPts val="0"/>
                  </a:spcBef>
                  <a:buFont typeface="Arial" panose="020B0604020202020204" pitchFamily="34" charset="0"/>
                  <a:buChar char="•"/>
                </a:pPr>
                <a14:m>
                  <m:oMath xmlns="" xmlns:m="http://schemas.openxmlformats.org/officeDocument/2006/math">
                    <m:r>
                      <m:rPr>
                        <m:nor/>
                      </m:rPr>
                      <a:rPr lang="en-US" dirty="0">
                        <a:latin typeface="Calibri" panose="020F0502020204030204" pitchFamily="34" charset="0"/>
                        <a:cs typeface="Calibri" panose="020F0502020204030204" pitchFamily="34" charset="0"/>
                      </a:rPr>
                      <m:t>Assume</m:t>
                    </m:r>
                    <m:r>
                      <m:rPr>
                        <m:nor/>
                      </m:rPr>
                      <a:rPr lang="en-US" dirty="0">
                        <a:latin typeface="Calibri" panose="020F0502020204030204" pitchFamily="34" charset="0"/>
                        <a:cs typeface="Calibri" panose="020F0502020204030204" pitchFamily="34" charset="0"/>
                      </a:rPr>
                      <m:t> </m:t>
                    </m:r>
                    <m:r>
                      <m:rPr>
                        <m:nor/>
                      </m:rPr>
                      <a:rPr lang="en-US" dirty="0">
                        <a:latin typeface="Calibri" panose="020F0502020204030204" pitchFamily="34" charset="0"/>
                        <a:cs typeface="Calibri" panose="020F0502020204030204" pitchFamily="34" charset="0"/>
                      </a:rPr>
                      <m:t>Deterministic</m:t>
                    </m:r>
                    <m:r>
                      <m:rPr>
                        <m:nor/>
                      </m:rPr>
                      <a:rPr lang="en-US" dirty="0">
                        <a:latin typeface="Calibri" panose="020F0502020204030204" pitchFamily="34" charset="0"/>
                        <a:cs typeface="Calibri" panose="020F0502020204030204" pitchFamily="34" charset="0"/>
                      </a:rPr>
                      <m:t> </m:t>
                    </m:r>
                    <m:r>
                      <m:rPr>
                        <m:nor/>
                      </m:rPr>
                      <a:rPr lang="en-US" dirty="0">
                        <a:latin typeface="Calibri" panose="020F0502020204030204" pitchFamily="34" charset="0"/>
                        <a:cs typeface="Calibri" panose="020F0502020204030204" pitchFamily="34" charset="0"/>
                      </a:rPr>
                      <m:t>demand</m:t>
                    </m:r>
                    <m:r>
                      <m:rPr>
                        <m:nor/>
                      </m:rPr>
                      <a:rPr lang="en-US" dirty="0">
                        <a:latin typeface="Calibri" panose="020F0502020204030204" pitchFamily="34" charset="0"/>
                        <a:cs typeface="Calibri" panose="020F0502020204030204" pitchFamily="34" charset="0"/>
                      </a:rPr>
                      <m:t>/</m:t>
                    </m:r>
                    <m:r>
                      <m:rPr>
                        <m:nor/>
                      </m:rPr>
                      <a:rPr lang="en-US" dirty="0">
                        <a:latin typeface="Calibri" panose="020F0502020204030204" pitchFamily="34" charset="0"/>
                        <a:cs typeface="Calibri" panose="020F0502020204030204" pitchFamily="34" charset="0"/>
                      </a:rPr>
                      <m:t>Deterministic</m:t>
                    </m:r>
                    <m:r>
                      <m:rPr>
                        <m:nor/>
                      </m:rPr>
                      <a:rPr lang="en-US" dirty="0">
                        <a:latin typeface="Calibri" panose="020F0502020204030204" pitchFamily="34" charset="0"/>
                        <a:cs typeface="Calibri" panose="020F0502020204030204" pitchFamily="34" charset="0"/>
                      </a:rPr>
                      <m:t> </m:t>
                    </m:r>
                    <m:r>
                      <m:rPr>
                        <m:nor/>
                      </m:rPr>
                      <a:rPr lang="en-US" dirty="0">
                        <a:latin typeface="Calibri" panose="020F0502020204030204" pitchFamily="34" charset="0"/>
                        <a:cs typeface="Calibri" panose="020F0502020204030204" pitchFamily="34" charset="0"/>
                      </a:rPr>
                      <m:t>Supply</m:t>
                    </m:r>
                  </m:oMath>
                </a14:m>
                <a:endParaRPr lang="en-US" dirty="0">
                  <a:latin typeface="Calibri" panose="020F0502020204030204" pitchFamily="34" charset="0"/>
                  <a:cs typeface="Calibri" panose="020F0502020204030204" pitchFamily="34" charset="0"/>
                </a:endParaRPr>
              </a:p>
              <a:p>
                <a:pPr marL="342900" indent="-342900">
                  <a:spcBef>
                    <a:spcPts val="0"/>
                  </a:spcBef>
                  <a:buFont typeface="Arial" panose="020B0604020202020204" pitchFamily="34" charset="0"/>
                  <a:buChar char="•"/>
                </a:pPr>
                <a14:m>
                  <m:oMath xmlns="" xmlns:m="http://schemas.openxmlformats.org/officeDocument/2006/math">
                    <m:r>
                      <m:rPr>
                        <m:nor/>
                      </m:rPr>
                      <a:rPr lang="en-US" dirty="0">
                        <a:latin typeface="Calibri" panose="020F0502020204030204" pitchFamily="34" charset="0"/>
                        <a:cs typeface="Calibri" panose="020F0502020204030204" pitchFamily="34" charset="0"/>
                      </a:rPr>
                      <m:t>Multiple</m:t>
                    </m:r>
                    <m:r>
                      <m:rPr>
                        <m:nor/>
                      </m:rPr>
                      <a:rPr lang="en-US" dirty="0">
                        <a:latin typeface="Calibri" panose="020F0502020204030204" pitchFamily="34" charset="0"/>
                        <a:cs typeface="Calibri" panose="020F0502020204030204" pitchFamily="34" charset="0"/>
                      </a:rPr>
                      <m:t> </m:t>
                    </m:r>
                    <m:r>
                      <m:rPr>
                        <m:nor/>
                      </m:rPr>
                      <a:rPr lang="en-US" dirty="0">
                        <a:latin typeface="Calibri" panose="020F0502020204030204" pitchFamily="34" charset="0"/>
                        <a:cs typeface="Calibri" panose="020F0502020204030204" pitchFamily="34" charset="0"/>
                      </a:rPr>
                      <m:t>periods</m:t>
                    </m:r>
                  </m:oMath>
                </a14:m>
                <a:endParaRPr lang="en-US" dirty="0">
                  <a:latin typeface="Calibri" panose="020F0502020204030204" pitchFamily="34" charset="0"/>
                  <a:cs typeface="Calibri" panose="020F0502020204030204" pitchFamily="34" charset="0"/>
                </a:endParaRPr>
              </a:p>
              <a:p>
                <a:pPr lvl="0" defTabSz="914400">
                  <a:defRPr/>
                </a:pPr>
                <a:endParaRPr lang="en-US" i="1" dirty="0" smtClean="0"/>
              </a:p>
            </p:txBody>
          </p:sp>
        </mc:Choice>
        <mc:Fallback xmlns="">
          <p:sp>
            <p:nvSpPr>
              <p:cNvPr id="8" name="Rectangle 7"/>
              <p:cNvSpPr>
                <a:spLocks noRot="1" noChangeAspect="1" noMove="1" noResize="1" noEditPoints="1" noAdjustHandles="1" noChangeArrowheads="1" noChangeShapeType="1" noTextEdit="1"/>
              </p:cNvSpPr>
              <p:nvPr/>
            </p:nvSpPr>
            <p:spPr>
              <a:xfrm>
                <a:off x="66262" y="2019252"/>
                <a:ext cx="4454354" cy="2024978"/>
              </a:xfrm>
              <a:prstGeom prst="rect">
                <a:avLst/>
              </a:prstGeom>
              <a:blipFill rotWithShape="0">
                <a:blip r:embed="rId3"/>
                <a:stretch>
                  <a:fillRect l="-1231" t="-1506"/>
                </a:stretch>
              </a:blipFill>
            </p:spPr>
            <p:txBody>
              <a:bodyPr/>
              <a:lstStyle/>
              <a:p>
                <a:r>
                  <a:rPr lang="en-US">
                    <a:noFill/>
                  </a:rPr>
                  <a:t> </a:t>
                </a:r>
              </a:p>
            </p:txBody>
          </p:sp>
        </mc:Fallback>
      </mc:AlternateContent>
      <p:pic>
        <p:nvPicPr>
          <p:cNvPr id="10" name="Picture 9"/>
          <p:cNvPicPr>
            <a:picLocks noChangeAspect="1"/>
          </p:cNvPicPr>
          <p:nvPr/>
        </p:nvPicPr>
        <p:blipFill rotWithShape="1">
          <a:blip r:embed="rId4"/>
          <a:srcRect t="10107"/>
          <a:stretch/>
        </p:blipFill>
        <p:spPr>
          <a:xfrm>
            <a:off x="4906537" y="4821284"/>
            <a:ext cx="4243361" cy="1429869"/>
          </a:xfrm>
          <a:prstGeom prst="rect">
            <a:avLst/>
          </a:prstGeom>
        </p:spPr>
      </p:pic>
      <p:pic>
        <p:nvPicPr>
          <p:cNvPr id="11" name="Picture 10"/>
          <p:cNvPicPr/>
          <p:nvPr/>
        </p:nvPicPr>
        <p:blipFill>
          <a:blip r:embed="rId5"/>
          <a:stretch>
            <a:fillRect/>
          </a:stretch>
        </p:blipFill>
        <p:spPr>
          <a:xfrm>
            <a:off x="4777408" y="839381"/>
            <a:ext cx="4366592" cy="398190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159534402"/>
              </p:ext>
            </p:extLst>
          </p:nvPr>
        </p:nvGraphicFramePr>
        <p:xfrm>
          <a:off x="66262" y="3884648"/>
          <a:ext cx="4840275" cy="2193900"/>
        </p:xfrm>
        <a:graphic>
          <a:graphicData uri="http://schemas.openxmlformats.org/drawingml/2006/table">
            <a:tbl>
              <a:tblPr firstRow="1" firstCol="1" bandRow="1">
                <a:tableStyleId>{5C22544A-7EE6-4342-B048-85BDC9FD1C3A}</a:tableStyleId>
              </a:tblPr>
              <a:tblGrid>
                <a:gridCol w="704391">
                  <a:extLst>
                    <a:ext uri="{9D8B030D-6E8A-4147-A177-3AD203B41FA5}">
                      <a16:colId xmlns:a16="http://schemas.microsoft.com/office/drawing/2014/main" xmlns="" xmlns:a14="http://schemas.microsoft.com/office/drawing/2010/main" xmlns:mc="http://schemas.openxmlformats.org/markup-compatibility/2006" val="4290756786"/>
                    </a:ext>
                  </a:extLst>
                </a:gridCol>
                <a:gridCol w="1626214">
                  <a:extLst>
                    <a:ext uri="{9D8B030D-6E8A-4147-A177-3AD203B41FA5}">
                      <a16:colId xmlns:a16="http://schemas.microsoft.com/office/drawing/2014/main" xmlns="" xmlns:a14="http://schemas.microsoft.com/office/drawing/2010/main" xmlns:mc="http://schemas.openxmlformats.org/markup-compatibility/2006" val="789914066"/>
                    </a:ext>
                  </a:extLst>
                </a:gridCol>
                <a:gridCol w="1170878">
                  <a:extLst>
                    <a:ext uri="{9D8B030D-6E8A-4147-A177-3AD203B41FA5}">
                      <a16:colId xmlns:a16="http://schemas.microsoft.com/office/drawing/2014/main" xmlns="" xmlns:a14="http://schemas.microsoft.com/office/drawing/2010/main" xmlns:mc="http://schemas.openxmlformats.org/markup-compatibility/2006" val="3616393707"/>
                    </a:ext>
                  </a:extLst>
                </a:gridCol>
                <a:gridCol w="1338792">
                  <a:extLst>
                    <a:ext uri="{9D8B030D-6E8A-4147-A177-3AD203B41FA5}">
                      <a16:colId xmlns:a16="http://schemas.microsoft.com/office/drawing/2014/main" xmlns="" xmlns:a14="http://schemas.microsoft.com/office/drawing/2010/main" xmlns:mc="http://schemas.openxmlformats.org/markup-compatibility/2006" val="1938463423"/>
                    </a:ext>
                  </a:extLst>
                </a:gridCol>
              </a:tblGrid>
              <a:tr h="320050">
                <a:tc>
                  <a:txBody>
                    <a:bodyPr/>
                    <a:lstStyle/>
                    <a:p>
                      <a:pPr marL="0" marR="0" algn="just">
                        <a:lnSpc>
                          <a:spcPct val="150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lnSpc>
                          <a:spcPct val="150000"/>
                        </a:lnSpc>
                        <a:spcBef>
                          <a:spcPts val="0"/>
                        </a:spcBef>
                        <a:spcAft>
                          <a:spcPts val="0"/>
                        </a:spcAft>
                      </a:pPr>
                      <a:r>
                        <a:rPr lang="en-US" sz="1200" dirty="0">
                          <a:effectLst/>
                          <a:latin typeface="Calibri" panose="020F0502020204030204" pitchFamily="34" charset="0"/>
                          <a:cs typeface="Calibri" panose="020F0502020204030204" pitchFamily="34" charset="0"/>
                        </a:rPr>
                        <a:t>Type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lnSpc>
                          <a:spcPct val="150000"/>
                        </a:lnSpc>
                        <a:spcBef>
                          <a:spcPts val="0"/>
                        </a:spcBef>
                        <a:spcAft>
                          <a:spcPts val="0"/>
                        </a:spcAft>
                      </a:pPr>
                      <a:r>
                        <a:rPr lang="en-US" sz="1200" dirty="0">
                          <a:effectLst/>
                          <a:latin typeface="Calibri" panose="020F0502020204030204" pitchFamily="34" charset="0"/>
                          <a:cs typeface="Calibri" panose="020F0502020204030204" pitchFamily="34" charset="0"/>
                        </a:rPr>
                        <a:t>Capacities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lnSpc>
                          <a:spcPct val="150000"/>
                        </a:lnSpc>
                        <a:spcBef>
                          <a:spcPts val="0"/>
                        </a:spcBef>
                        <a:spcAft>
                          <a:spcPts val="0"/>
                        </a:spcAft>
                      </a:pPr>
                      <a:r>
                        <a:rPr lang="en-US" sz="1200" dirty="0" smtClean="0">
                          <a:effectLst/>
                          <a:latin typeface="Calibri" panose="020F0502020204030204" pitchFamily="34" charset="0"/>
                          <a:cs typeface="Calibri" panose="020F0502020204030204" pitchFamily="34" charset="0"/>
                        </a:rPr>
                        <a:t>Commitments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extLst>
                  <a:ext uri="{0D108BD9-81ED-4DB2-BD59-A6C34878D82A}">
                    <a16:rowId xmlns:a16="http://schemas.microsoft.com/office/drawing/2014/main" xmlns="" xmlns:a14="http://schemas.microsoft.com/office/drawing/2010/main" xmlns:mc="http://schemas.openxmlformats.org/markup-compatibility/2006" val="1853362078"/>
                  </a:ext>
                </a:extLst>
              </a:tr>
              <a:tr h="18669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Construct (small size)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30,000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60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1854135514"/>
                  </a:ext>
                </a:extLst>
              </a:tr>
              <a:tr h="186696">
                <a:tc>
                  <a:txBody>
                    <a:bodyPr/>
                    <a:lstStyle/>
                    <a:p>
                      <a:pPr marL="0" marR="0" algn="just">
                        <a:spcBef>
                          <a:spcPts val="0"/>
                        </a:spcBef>
                        <a:spcAft>
                          <a:spcPts val="0"/>
                        </a:spcAft>
                      </a:pPr>
                      <a:r>
                        <a:rPr lang="en-US" sz="1200">
                          <a:effectLst/>
                          <a:latin typeface="Calibri" panose="020F0502020204030204" pitchFamily="34"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Construct (med size)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70,000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60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2463687876"/>
                  </a:ext>
                </a:extLst>
              </a:tr>
              <a:tr h="18669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3</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Construct (large size)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160,000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60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1443113986"/>
                  </a:ext>
                </a:extLst>
              </a:tr>
              <a:tr h="18669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4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Long-term lease (</a:t>
                      </a:r>
                      <a:r>
                        <a:rPr lang="en-US" sz="1200" dirty="0" smtClean="0">
                          <a:effectLst/>
                          <a:latin typeface="Calibri" panose="020F0502020204030204" pitchFamily="34" charset="0"/>
                          <a:cs typeface="Calibri" panose="020F0502020204030204" pitchFamily="34" charset="0"/>
                        </a:rPr>
                        <a:t>Cap1</a:t>
                      </a:r>
                      <a:r>
                        <a:rPr lang="en-US" sz="1200" dirty="0">
                          <a:effectLst/>
                          <a:latin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5,000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12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1795727071"/>
                  </a:ext>
                </a:extLst>
              </a:tr>
              <a:tr h="18669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5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Long-term lease (</a:t>
                      </a:r>
                      <a:r>
                        <a:rPr lang="en-US" sz="1200" dirty="0" smtClean="0">
                          <a:effectLst/>
                          <a:latin typeface="Calibri" panose="020F0502020204030204" pitchFamily="34" charset="0"/>
                          <a:cs typeface="Calibri" panose="020F0502020204030204" pitchFamily="34" charset="0"/>
                        </a:rPr>
                        <a:t>Cap2</a:t>
                      </a:r>
                      <a:r>
                        <a:rPr lang="en-US" sz="1200" dirty="0">
                          <a:effectLst/>
                          <a:latin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10,000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12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215408203"/>
                  </a:ext>
                </a:extLst>
              </a:tr>
              <a:tr h="18669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6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Long-term lease (</a:t>
                      </a:r>
                      <a:r>
                        <a:rPr lang="en-US" sz="1200" dirty="0" smtClean="0">
                          <a:effectLst/>
                          <a:latin typeface="Calibri" panose="020F0502020204030204" pitchFamily="34" charset="0"/>
                          <a:cs typeface="Calibri" panose="020F0502020204030204" pitchFamily="34" charset="0"/>
                        </a:rPr>
                        <a:t>Cap3</a:t>
                      </a:r>
                      <a:r>
                        <a:rPr lang="en-US" sz="1200" dirty="0">
                          <a:effectLst/>
                          <a:latin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20,000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12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1268381063"/>
                  </a:ext>
                </a:extLst>
              </a:tr>
              <a:tr h="18669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7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Long-term lease (</a:t>
                      </a:r>
                      <a:r>
                        <a:rPr lang="en-US" sz="1200" dirty="0" smtClean="0">
                          <a:effectLst/>
                          <a:latin typeface="Calibri" panose="020F0502020204030204" pitchFamily="34" charset="0"/>
                          <a:cs typeface="Calibri" panose="020F0502020204030204" pitchFamily="34" charset="0"/>
                        </a:rPr>
                        <a:t>Cap4</a:t>
                      </a:r>
                      <a:r>
                        <a:rPr lang="en-US" sz="1200" dirty="0">
                          <a:effectLst/>
                          <a:latin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30,000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12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1758552334"/>
                  </a:ext>
                </a:extLst>
              </a:tr>
              <a:tr h="18669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8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Long-term lease (</a:t>
                      </a:r>
                      <a:r>
                        <a:rPr lang="en-US" sz="1200" dirty="0" smtClean="0">
                          <a:effectLst/>
                          <a:latin typeface="Calibri" panose="020F0502020204030204" pitchFamily="34" charset="0"/>
                          <a:cs typeface="Calibri" panose="020F0502020204030204" pitchFamily="34" charset="0"/>
                        </a:rPr>
                        <a:t>Cap5</a:t>
                      </a:r>
                      <a:r>
                        <a:rPr lang="en-US" sz="1200" dirty="0">
                          <a:effectLst/>
                          <a:latin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70,000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12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2678437655"/>
                  </a:ext>
                </a:extLst>
              </a:tr>
              <a:tr h="18669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9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Long-term lease (</a:t>
                      </a:r>
                      <a:r>
                        <a:rPr lang="en-US" sz="1200" dirty="0" smtClean="0">
                          <a:effectLst/>
                          <a:latin typeface="Calibri" panose="020F0502020204030204" pitchFamily="34" charset="0"/>
                          <a:cs typeface="Calibri" panose="020F0502020204030204" pitchFamily="34" charset="0"/>
                        </a:rPr>
                        <a:t>Cap6</a:t>
                      </a:r>
                      <a:r>
                        <a:rPr lang="en-US" sz="1200" dirty="0">
                          <a:effectLst/>
                          <a:latin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160,000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rgbClr val="BDD7EE"/>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12 months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BDD7EE"/>
                    </a:solidFill>
                  </a:tcPr>
                </a:tc>
                <a:extLst>
                  <a:ext uri="{0D108BD9-81ED-4DB2-BD59-A6C34878D82A}">
                    <a16:rowId xmlns:a16="http://schemas.microsoft.com/office/drawing/2014/main" xmlns="" xmlns:a14="http://schemas.microsoft.com/office/drawing/2010/main" xmlns:mc="http://schemas.openxmlformats.org/markup-compatibility/2006" val="2689168726"/>
                  </a:ext>
                </a:extLst>
              </a:tr>
              <a:tr h="193586">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10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5B9BD5"/>
                    </a:solidFill>
                  </a:tcPr>
                </a:tc>
                <a:tc>
                  <a:txBody>
                    <a:bodyPr/>
                    <a:lstStyle/>
                    <a:p>
                      <a:pPr marL="0" marR="0" algn="just">
                        <a:spcBef>
                          <a:spcPts val="0"/>
                        </a:spcBef>
                        <a:spcAft>
                          <a:spcPts val="0"/>
                        </a:spcAft>
                      </a:pPr>
                      <a:r>
                        <a:rPr lang="en-US" sz="1200" dirty="0">
                          <a:effectLst/>
                          <a:latin typeface="Calibri" panose="020F0502020204030204" pitchFamily="34" charset="0"/>
                          <a:cs typeface="Calibri" panose="020F0502020204030204" pitchFamily="34" charset="0"/>
                        </a:rPr>
                        <a:t>On-demand</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Uncapacitated</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gn="ctr">
                        <a:spcBef>
                          <a:spcPts val="0"/>
                        </a:spcBef>
                        <a:spcAft>
                          <a:spcPts val="0"/>
                        </a:spcAft>
                      </a:pPr>
                      <a:r>
                        <a:rPr lang="en-US" sz="1200" dirty="0">
                          <a:effectLst/>
                          <a:latin typeface="Calibri" panose="020F0502020204030204" pitchFamily="34" charset="0"/>
                          <a:cs typeface="Calibri" panose="020F0502020204030204" pitchFamily="34" charset="0"/>
                        </a:rPr>
                        <a:t>1 month</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xmlns="" xmlns:a14="http://schemas.microsoft.com/office/drawing/2010/main" xmlns:mc="http://schemas.openxmlformats.org/markup-compatibility/2006" val="779212719"/>
                  </a:ext>
                </a:extLst>
              </a:tr>
            </a:tbl>
          </a:graphicData>
        </a:graphic>
      </p:graphicFrame>
      <p:sp>
        <p:nvSpPr>
          <p:cNvPr id="13" name="Rectangle 12"/>
          <p:cNvSpPr/>
          <p:nvPr/>
        </p:nvSpPr>
        <p:spPr>
          <a:xfrm>
            <a:off x="146506" y="643597"/>
            <a:ext cx="469096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873161" fontAlgn="base">
              <a:spcBef>
                <a:spcPct val="30000"/>
              </a:spcBef>
              <a:spcAft>
                <a:spcPct val="0"/>
              </a:spcAft>
              <a:defRPr/>
            </a:pPr>
            <a:r>
              <a:rPr lang="en-US" dirty="0">
                <a:latin typeface="Times New Roman" panose="02020603050405020304" pitchFamily="18" charset="0"/>
              </a:rPr>
              <a:t>a multi-period capacitated facility location-allocation </a:t>
            </a:r>
            <a:r>
              <a:rPr lang="en-US" dirty="0" smtClean="0">
                <a:latin typeface="Times New Roman" panose="02020603050405020304" pitchFamily="18" charset="0"/>
              </a:rPr>
              <a:t>model </a:t>
            </a:r>
            <a:r>
              <a:rPr lang="en-US" dirty="0">
                <a:latin typeface="Times New Roman" panose="02020603050405020304" pitchFamily="18" charset="0"/>
              </a:rPr>
              <a:t>with different commitments and capacity granularity options </a:t>
            </a:r>
            <a:r>
              <a:rPr lang="en-US" dirty="0" smtClean="0">
                <a:latin typeface="Times New Roman" panose="02020603050405020304" pitchFamily="18" charset="0"/>
              </a:rPr>
              <a:t>considering different </a:t>
            </a:r>
            <a:r>
              <a:rPr lang="en-US" dirty="0">
                <a:latin typeface="Times New Roman" panose="02020603050405020304" pitchFamily="18" charset="0"/>
              </a:rPr>
              <a:t>warehouse </a:t>
            </a:r>
            <a:r>
              <a:rPr lang="en-US" dirty="0" smtClean="0">
                <a:latin typeface="Times New Roman" panose="02020603050405020304" pitchFamily="18" charset="0"/>
              </a:rPr>
              <a:t>alternatives simultaneously.</a:t>
            </a:r>
            <a:endParaRPr lang="en-US" dirty="0">
              <a:latin typeface="Times New Roman" panose="02020603050405020304" pitchFamily="18" charset="0"/>
            </a:endParaRPr>
          </a:p>
        </p:txBody>
      </p:sp>
    </p:spTree>
    <p:extLst>
      <p:ext uri="{BB962C8B-B14F-4D97-AF65-F5344CB8AC3E}">
        <p14:creationId xmlns:p14="http://schemas.microsoft.com/office/powerpoint/2010/main" val="3369173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025" y="2280709"/>
            <a:ext cx="8235950" cy="1282403"/>
          </a:xfrm>
        </p:spPr>
        <p:txBody>
          <a:bodyPr anchor="ctr">
            <a:normAutofit fontScale="90000"/>
          </a:bodyPr>
          <a:lstStyle/>
          <a:p>
            <a:r>
              <a:rPr lang="en-US" sz="6600" dirty="0" smtClean="0"/>
              <a:t>Distribution &amp; Logistics are </a:t>
            </a:r>
            <a:r>
              <a:rPr lang="en-US" sz="6600" dirty="0"/>
              <a:t>at an Inflection Point.</a:t>
            </a:r>
          </a:p>
        </p:txBody>
      </p:sp>
      <p:sp>
        <p:nvSpPr>
          <p:cNvPr id="4" name="Rectangle 3"/>
          <p:cNvSpPr/>
          <p:nvPr/>
        </p:nvSpPr>
        <p:spPr>
          <a:xfrm>
            <a:off x="7480809" y="3531819"/>
            <a:ext cx="1090811" cy="2356479"/>
          </a:xfrm>
          <a:prstGeom prst="rect">
            <a:avLst/>
          </a:prstGeom>
          <a:noFill/>
        </p:spPr>
        <p:txBody>
          <a:bodyPr wrap="none" lIns="57150" tIns="28575" rIns="57150" bIns="28575">
            <a:spAutoFit/>
          </a:bodyPr>
          <a:lstStyle/>
          <a:p>
            <a:pPr algn="ctr"/>
            <a:r>
              <a:rPr lang="en-US" sz="14938" b="1" spc="31" dirty="0">
                <a:ln w="9525" cmpd="sng">
                  <a:solidFill>
                    <a:schemeClr val="accent1"/>
                  </a:solidFill>
                  <a:prstDash val="solid"/>
                </a:ln>
                <a:solidFill>
                  <a:srgbClr val="70AD47">
                    <a:tint val="1000"/>
                  </a:srgbClr>
                </a:solidFill>
                <a:effectLst>
                  <a:glow rad="38100">
                    <a:schemeClr val="accent1">
                      <a:alpha val="40000"/>
                    </a:schemeClr>
                  </a:glow>
                </a:effectLst>
              </a:rPr>
              <a:t>1</a:t>
            </a:r>
          </a:p>
        </p:txBody>
      </p:sp>
    </p:spTree>
    <p:extLst>
      <p:ext uri="{BB962C8B-B14F-4D97-AF65-F5344CB8AC3E}">
        <p14:creationId xmlns:p14="http://schemas.microsoft.com/office/powerpoint/2010/main" val="31126322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sentation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20000"/>
          </a:blip>
          <a:srcRect l="5555" t="20000" b="26667"/>
          <a:stretch/>
        </p:blipFill>
        <p:spPr>
          <a:xfrm>
            <a:off x="197378" y="1194619"/>
            <a:ext cx="8823223" cy="5114708"/>
          </a:xfrm>
          <a:prstGeom prst="rect">
            <a:avLst/>
          </a:prstGeom>
          <a:ln>
            <a:noFill/>
          </a:ln>
          <a:effectLst/>
        </p:spPr>
      </p:pic>
      <p:sp>
        <p:nvSpPr>
          <p:cNvPr id="8" name="Rectangle 7"/>
          <p:cNvSpPr/>
          <p:nvPr/>
        </p:nvSpPr>
        <p:spPr>
          <a:xfrm>
            <a:off x="197378" y="0"/>
            <a:ext cx="8713304" cy="830997"/>
          </a:xfrm>
          <a:prstGeom prst="rect">
            <a:avLst/>
          </a:prstGeom>
        </p:spPr>
        <p:txBody>
          <a:bodyPr wrap="square">
            <a:spAutoFit/>
          </a:bodyPr>
          <a:lstStyle/>
          <a:p>
            <a:pPr>
              <a:spcBef>
                <a:spcPts val="0"/>
              </a:spcBef>
            </a:pPr>
            <a:r>
              <a:rPr lang="en-US" sz="2400" dirty="0">
                <a:latin typeface="Calibri" panose="020F0502020204030204" pitchFamily="34" charset="0"/>
                <a:cs typeface="Calibri" panose="020F0502020204030204" pitchFamily="34" charset="0"/>
              </a:rPr>
              <a:t>How should a company’s distribution network be designed given the genesis of on-demand options </a:t>
            </a:r>
            <a:r>
              <a:rPr lang="en-US" sz="2400" dirty="0" smtClean="0">
                <a:latin typeface="Calibri" panose="020F0502020204030204" pitchFamily="34" charset="0"/>
                <a:cs typeface="Calibri" panose="020F0502020204030204" pitchFamily="34" charset="0"/>
              </a:rPr>
              <a:t>(w/ existing build </a:t>
            </a:r>
            <a:r>
              <a:rPr lang="en-US" sz="2400" dirty="0">
                <a:latin typeface="Calibri" panose="020F0502020204030204" pitchFamily="34" charset="0"/>
                <a:cs typeface="Calibri" panose="020F0502020204030204" pitchFamily="34" charset="0"/>
              </a:rPr>
              <a:t>and lease options)?</a:t>
            </a:r>
            <a:endParaRPr lang="en-US" sz="2800" b="1" dirty="0"/>
          </a:p>
        </p:txBody>
      </p:sp>
    </p:spTree>
    <p:extLst>
      <p:ext uri="{BB962C8B-B14F-4D97-AF65-F5344CB8AC3E}">
        <p14:creationId xmlns:p14="http://schemas.microsoft.com/office/powerpoint/2010/main" val="2711443353"/>
      </p:ext>
    </p:extLst>
  </p:cSld>
  <p:clrMapOvr>
    <a:masterClrMapping/>
  </p:clrMapOvr>
  <mc:AlternateContent xmlns:mc="http://schemas.openxmlformats.org/markup-compatibility/2006" xmlns:p14="http://schemas.microsoft.com/office/powerpoint/2010/main">
    <mc:Choice Requires="p14">
      <p:transition spd="slow" p14:dur="2000" advTm="30187"/>
    </mc:Choice>
    <mc:Fallback xmlns="">
      <p:transition spd="slow" advTm="301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86300" y="1382997"/>
            <a:ext cx="4191000" cy="646331"/>
          </a:xfrm>
          <a:prstGeom prst="rect">
            <a:avLst/>
          </a:prstGeom>
          <a:noFill/>
        </p:spPr>
        <p:txBody>
          <a:bodyPr wrap="square" rtlCol="0">
            <a:spAutoFit/>
          </a:bodyPr>
          <a:lstStyle/>
          <a:p>
            <a:r>
              <a:rPr lang="en-US" b="0" dirty="0" smtClean="0">
                <a:solidFill>
                  <a:schemeClr val="tx1"/>
                </a:solidFill>
                <a:cs typeface="Calibri" panose="020F0502020204030204" pitchFamily="34" charset="0"/>
              </a:rPr>
              <a:t>Average</a:t>
            </a:r>
            <a:r>
              <a:rPr lang="en-US" dirty="0" smtClean="0">
                <a:solidFill>
                  <a:schemeClr val="tx1"/>
                </a:solidFill>
                <a:cs typeface="Calibri" panose="020F0502020204030204" pitchFamily="34" charset="0"/>
              </a:rPr>
              <a:t> %5.54 </a:t>
            </a:r>
            <a:r>
              <a:rPr lang="en-US" b="0" dirty="0" smtClean="0">
                <a:solidFill>
                  <a:schemeClr val="tx1"/>
                </a:solidFill>
                <a:cs typeface="Calibri" panose="020F0502020204030204" pitchFamily="34" charset="0"/>
              </a:rPr>
              <a:t>reduction</a:t>
            </a:r>
            <a:r>
              <a:rPr lang="en-US" dirty="0" smtClean="0">
                <a:solidFill>
                  <a:schemeClr val="tx1"/>
                </a:solidFill>
                <a:cs typeface="Calibri" panose="020F0502020204030204" pitchFamily="34" charset="0"/>
              </a:rPr>
              <a:t> </a:t>
            </a:r>
            <a:r>
              <a:rPr lang="en-US" b="0" dirty="0" smtClean="0">
                <a:solidFill>
                  <a:schemeClr val="tx1"/>
                </a:solidFill>
                <a:cs typeface="Calibri" panose="020F0502020204030204" pitchFamily="34" charset="0"/>
              </a:rPr>
              <a:t>in</a:t>
            </a:r>
            <a:r>
              <a:rPr lang="en-US" dirty="0" smtClean="0">
                <a:solidFill>
                  <a:schemeClr val="tx1"/>
                </a:solidFill>
                <a:cs typeface="Calibri" panose="020F0502020204030204" pitchFamily="34" charset="0"/>
              </a:rPr>
              <a:t> </a:t>
            </a:r>
            <a:r>
              <a:rPr lang="en-US" b="0" dirty="0" smtClean="0">
                <a:solidFill>
                  <a:schemeClr val="tx1"/>
                </a:solidFill>
                <a:cs typeface="Calibri" panose="020F0502020204030204" pitchFamily="34" charset="0"/>
              </a:rPr>
              <a:t>Distribution Center Costs with on-demand alternative</a:t>
            </a:r>
            <a:endParaRPr lang="en-US" b="0" dirty="0">
              <a:solidFill>
                <a:schemeClr val="tx1"/>
              </a:solidFill>
              <a:cs typeface="Calibri" panose="020F0502020204030204" pitchFamily="34" charset="0"/>
            </a:endParaRPr>
          </a:p>
        </p:txBody>
      </p:sp>
      <p:sp>
        <p:nvSpPr>
          <p:cNvPr id="5" name="TextBox 4"/>
          <p:cNvSpPr txBox="1"/>
          <p:nvPr/>
        </p:nvSpPr>
        <p:spPr>
          <a:xfrm>
            <a:off x="4686300" y="797335"/>
            <a:ext cx="4191000" cy="646331"/>
          </a:xfrm>
          <a:prstGeom prst="rect">
            <a:avLst/>
          </a:prstGeom>
          <a:noFill/>
        </p:spPr>
        <p:txBody>
          <a:bodyPr wrap="square" rtlCol="0">
            <a:spAutoFit/>
          </a:bodyPr>
          <a:lstStyle/>
          <a:p>
            <a:r>
              <a:rPr lang="en-US" dirty="0" smtClean="0"/>
              <a:t>Comparison </a:t>
            </a:r>
            <a:r>
              <a:rPr lang="en-US" dirty="0"/>
              <a:t>of multiple </a:t>
            </a:r>
            <a:r>
              <a:rPr lang="en-US" dirty="0" smtClean="0"/>
              <a:t>scenarios with </a:t>
            </a:r>
            <a:r>
              <a:rPr lang="en-US" dirty="0"/>
              <a:t>and </a:t>
            </a:r>
            <a:r>
              <a:rPr lang="en-US" dirty="0" smtClean="0"/>
              <a:t>without </a:t>
            </a:r>
            <a:r>
              <a:rPr lang="en-US" dirty="0"/>
              <a:t>on-demand alternative</a:t>
            </a:r>
            <a:endParaRPr lang="en-US" b="0" dirty="0"/>
          </a:p>
        </p:txBody>
      </p:sp>
      <p:pic>
        <p:nvPicPr>
          <p:cNvPr id="6" name="Picture 5"/>
          <p:cNvPicPr>
            <a:picLocks noChangeAspect="1"/>
          </p:cNvPicPr>
          <p:nvPr/>
        </p:nvPicPr>
        <p:blipFill>
          <a:blip r:embed="rId3"/>
          <a:stretch>
            <a:fillRect/>
          </a:stretch>
        </p:blipFill>
        <p:spPr>
          <a:xfrm>
            <a:off x="405352" y="897402"/>
            <a:ext cx="3688397" cy="5396151"/>
          </a:xfrm>
          <a:prstGeom prst="rect">
            <a:avLst/>
          </a:prstGeom>
        </p:spPr>
      </p:pic>
      <p:sp>
        <p:nvSpPr>
          <p:cNvPr id="4" name="Text Placeholder 3"/>
          <p:cNvSpPr>
            <a:spLocks noGrp="1"/>
          </p:cNvSpPr>
          <p:nvPr>
            <p:ph type="body" sz="quarter" idx="16"/>
          </p:nvPr>
        </p:nvSpPr>
        <p:spPr/>
        <p:txBody>
          <a:bodyPr>
            <a:normAutofit/>
          </a:bodyPr>
          <a:lstStyle/>
          <a:p>
            <a:r>
              <a:rPr lang="en-US" dirty="0"/>
              <a:t>ANALYSIS OF </a:t>
            </a:r>
            <a:r>
              <a:rPr lang="en-US" dirty="0" smtClean="0"/>
              <a:t>EXAMPLES</a:t>
            </a:r>
            <a:endParaRPr lang="en-US" dirty="0"/>
          </a:p>
        </p:txBody>
      </p:sp>
      <p:pic>
        <p:nvPicPr>
          <p:cNvPr id="9" name="Picture 8"/>
          <p:cNvPicPr>
            <a:picLocks noChangeAspect="1"/>
          </p:cNvPicPr>
          <p:nvPr/>
        </p:nvPicPr>
        <p:blipFill>
          <a:blip r:embed="rId4"/>
          <a:stretch>
            <a:fillRect/>
          </a:stretch>
        </p:blipFill>
        <p:spPr>
          <a:xfrm>
            <a:off x="5313663" y="3028286"/>
            <a:ext cx="3830337" cy="3265267"/>
          </a:xfrm>
          <a:prstGeom prst="rect">
            <a:avLst/>
          </a:prstGeom>
        </p:spPr>
      </p:pic>
      <p:sp>
        <p:nvSpPr>
          <p:cNvPr id="10" name="Rectangle 9"/>
          <p:cNvSpPr/>
          <p:nvPr/>
        </p:nvSpPr>
        <p:spPr>
          <a:xfrm>
            <a:off x="4686300" y="2381955"/>
            <a:ext cx="4074242" cy="646331"/>
          </a:xfrm>
          <a:prstGeom prst="rect">
            <a:avLst/>
          </a:prstGeom>
        </p:spPr>
        <p:txBody>
          <a:bodyPr wrap="square">
            <a:spAutoFit/>
          </a:bodyPr>
          <a:lstStyle/>
          <a:p>
            <a:r>
              <a:rPr lang="en-US" b="0" dirty="0" smtClean="0">
                <a:solidFill>
                  <a:schemeClr val="tx1"/>
                </a:solidFill>
                <a:cs typeface="Calibri" panose="020F0502020204030204" pitchFamily="34" charset="0"/>
              </a:rPr>
              <a:t>More significant facility </a:t>
            </a:r>
            <a:r>
              <a:rPr lang="en-US" b="0" dirty="0">
                <a:solidFill>
                  <a:schemeClr val="tx1"/>
                </a:solidFill>
                <a:cs typeface="Calibri" panose="020F0502020204030204" pitchFamily="34" charset="0"/>
              </a:rPr>
              <a:t>cost difference in </a:t>
            </a:r>
            <a:r>
              <a:rPr lang="en-US" b="0" dirty="0" smtClean="0">
                <a:solidFill>
                  <a:schemeClr val="tx1"/>
                </a:solidFill>
                <a:cs typeface="Calibri" panose="020F0502020204030204" pitchFamily="34" charset="0"/>
              </a:rPr>
              <a:t>some regions </a:t>
            </a:r>
            <a:endParaRPr lang="en-US" b="0" dirty="0">
              <a:cs typeface="Calibri" panose="020F0502020204030204" pitchFamily="34" charset="0"/>
            </a:endParaRPr>
          </a:p>
        </p:txBody>
      </p:sp>
    </p:spTree>
    <p:extLst>
      <p:ext uri="{BB962C8B-B14F-4D97-AF65-F5344CB8AC3E}">
        <p14:creationId xmlns:p14="http://schemas.microsoft.com/office/powerpoint/2010/main" val="2675438597"/>
      </p:ext>
    </p:extLst>
  </p:cSld>
  <p:clrMapOvr>
    <a:masterClrMapping/>
  </p:clrMapOvr>
  <mc:AlternateContent xmlns:mc="http://schemas.openxmlformats.org/markup-compatibility/2006" xmlns:p14="http://schemas.microsoft.com/office/powerpoint/2010/main">
    <mc:Choice Requires="p14">
      <p:transition spd="slow" p14:dur="2000" advTm="27941"/>
    </mc:Choice>
    <mc:Fallback xmlns="">
      <p:transition spd="slow" advTm="27941"/>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normAutofit/>
          </a:bodyPr>
          <a:lstStyle/>
          <a:p>
            <a:r>
              <a:rPr lang="en-US" dirty="0" smtClean="0"/>
              <a:t>ANALYSIS OF EXAMPLES</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33600"/>
            <a:ext cx="4489861" cy="4097518"/>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4489861" cy="4097518"/>
          </a:xfrm>
          <a:prstGeom prst="rect">
            <a:avLst/>
          </a:prstGeom>
          <a:noFill/>
        </p:spPr>
      </p:pic>
      <p:sp>
        <p:nvSpPr>
          <p:cNvPr id="8" name="TextBox 7"/>
          <p:cNvSpPr txBox="1"/>
          <p:nvPr/>
        </p:nvSpPr>
        <p:spPr>
          <a:xfrm>
            <a:off x="7480979" y="2498732"/>
            <a:ext cx="1580882" cy="400110"/>
          </a:xfrm>
          <a:prstGeom prst="rect">
            <a:avLst/>
          </a:prstGeom>
          <a:noFill/>
        </p:spPr>
        <p:txBody>
          <a:bodyPr wrap="none" rtlCol="0">
            <a:spAutoFit/>
          </a:bodyPr>
          <a:lstStyle/>
          <a:p>
            <a:r>
              <a:rPr lang="en-US" sz="2000" b="0" dirty="0" smtClean="0">
                <a:solidFill>
                  <a:srgbClr val="5B9BD5"/>
                </a:solidFill>
              </a:rPr>
              <a:t>On-Demand</a:t>
            </a:r>
            <a:endParaRPr lang="en-US" sz="2000" b="0" dirty="0">
              <a:solidFill>
                <a:srgbClr val="5B9BD5"/>
              </a:solidFill>
            </a:endParaRPr>
          </a:p>
        </p:txBody>
      </p:sp>
      <p:sp>
        <p:nvSpPr>
          <p:cNvPr id="9" name="TextBox 8"/>
          <p:cNvSpPr txBox="1"/>
          <p:nvPr/>
        </p:nvSpPr>
        <p:spPr>
          <a:xfrm>
            <a:off x="1940252" y="2498732"/>
            <a:ext cx="2512739" cy="400110"/>
          </a:xfrm>
          <a:prstGeom prst="rect">
            <a:avLst/>
          </a:prstGeom>
          <a:noFill/>
        </p:spPr>
        <p:txBody>
          <a:bodyPr wrap="none" rtlCol="0">
            <a:spAutoFit/>
          </a:bodyPr>
          <a:lstStyle/>
          <a:p>
            <a:r>
              <a:rPr lang="en-US" sz="2000" b="0" dirty="0" smtClean="0">
                <a:solidFill>
                  <a:srgbClr val="5B9BD5"/>
                </a:solidFill>
              </a:rPr>
              <a:t>Without On-Demand</a:t>
            </a:r>
            <a:endParaRPr lang="en-US" sz="2000" b="0" dirty="0">
              <a:solidFill>
                <a:srgbClr val="5B9BD5"/>
              </a:solidFill>
            </a:endParaRPr>
          </a:p>
        </p:txBody>
      </p:sp>
      <p:sp>
        <p:nvSpPr>
          <p:cNvPr id="12" name="Line Callout 2 11"/>
          <p:cNvSpPr/>
          <p:nvPr/>
        </p:nvSpPr>
        <p:spPr>
          <a:xfrm>
            <a:off x="3661135" y="3046138"/>
            <a:ext cx="910865" cy="481568"/>
          </a:xfrm>
          <a:prstGeom prst="borderCallout2">
            <a:avLst>
              <a:gd name="adj1" fmla="val 18750"/>
              <a:gd name="adj2" fmla="val -1302"/>
              <a:gd name="adj3" fmla="val 18750"/>
              <a:gd name="adj4" fmla="val -16667"/>
              <a:gd name="adj5" fmla="val 260136"/>
              <a:gd name="adj6" fmla="val -285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Calibri" panose="020F0502020204030204" pitchFamily="34" charset="0"/>
              </a:rPr>
              <a:t>Capacity Alt 4</a:t>
            </a:r>
          </a:p>
        </p:txBody>
      </p:sp>
      <p:sp>
        <p:nvSpPr>
          <p:cNvPr id="13" name="Line Callout 2 12"/>
          <p:cNvSpPr/>
          <p:nvPr/>
        </p:nvSpPr>
        <p:spPr>
          <a:xfrm>
            <a:off x="909685" y="2583620"/>
            <a:ext cx="842915" cy="481568"/>
          </a:xfrm>
          <a:prstGeom prst="borderCallout2">
            <a:avLst>
              <a:gd name="adj1" fmla="val 18750"/>
              <a:gd name="adj2" fmla="val -1302"/>
              <a:gd name="adj3" fmla="val 18750"/>
              <a:gd name="adj4" fmla="val -16667"/>
              <a:gd name="adj5" fmla="val -32167"/>
              <a:gd name="adj6" fmla="val -3884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Calibri" panose="020F0502020204030204" pitchFamily="34" charset="0"/>
              </a:rPr>
              <a:t>Capacity Alt 5</a:t>
            </a:r>
          </a:p>
        </p:txBody>
      </p:sp>
      <p:sp>
        <p:nvSpPr>
          <p:cNvPr id="14" name="TextBox 13"/>
          <p:cNvSpPr txBox="1"/>
          <p:nvPr/>
        </p:nvSpPr>
        <p:spPr>
          <a:xfrm>
            <a:off x="2971284" y="5011925"/>
            <a:ext cx="487680" cy="492443"/>
          </a:xfrm>
          <a:prstGeom prst="rect">
            <a:avLst/>
          </a:prstGeom>
          <a:solidFill>
            <a:schemeClr val="bg1"/>
          </a:solidFill>
        </p:spPr>
        <p:txBody>
          <a:bodyPr wrap="square" lIns="0" tIns="0" rIns="0" bIns="0">
            <a:spAutoFit/>
          </a:bodyPr>
          <a:lstStyle>
            <a:defPPr>
              <a:defRPr lang="en-US"/>
            </a:defPPr>
            <a:lvl1pPr>
              <a:defRPr sz="2400"/>
            </a:lvl1pPr>
          </a:lstStyle>
          <a:p>
            <a:pPr algn="ctr">
              <a:spcBef>
                <a:spcPts val="0"/>
              </a:spcBef>
            </a:pPr>
            <a:r>
              <a:rPr lang="en-US" sz="1600" b="1" dirty="0">
                <a:solidFill>
                  <a:srgbClr val="4A86BD"/>
                </a:solidFill>
                <a:cs typeface="Calibri" panose="020F0502020204030204" pitchFamily="34" charset="0"/>
              </a:rPr>
              <a:t>Alt</a:t>
            </a:r>
          </a:p>
          <a:p>
            <a:pPr algn="ctr">
              <a:spcBef>
                <a:spcPts val="0"/>
              </a:spcBef>
            </a:pPr>
            <a:r>
              <a:rPr lang="en-US" sz="1600" b="1" dirty="0">
                <a:solidFill>
                  <a:srgbClr val="4A86BD"/>
                </a:solidFill>
                <a:cs typeface="Calibri" panose="020F0502020204030204" pitchFamily="34" charset="0"/>
              </a:rPr>
              <a:t>4</a:t>
            </a:r>
          </a:p>
        </p:txBody>
      </p:sp>
      <p:sp>
        <p:nvSpPr>
          <p:cNvPr id="15" name="TextBox 14"/>
          <p:cNvSpPr txBox="1"/>
          <p:nvPr/>
        </p:nvSpPr>
        <p:spPr>
          <a:xfrm>
            <a:off x="1175341" y="4999554"/>
            <a:ext cx="487680" cy="492443"/>
          </a:xfrm>
          <a:prstGeom prst="rect">
            <a:avLst/>
          </a:prstGeom>
          <a:solidFill>
            <a:schemeClr val="bg1"/>
          </a:solidFill>
        </p:spPr>
        <p:txBody>
          <a:bodyPr wrap="square" lIns="0" tIns="0" rIns="0" bIns="0">
            <a:spAutoFit/>
          </a:bodyPr>
          <a:lstStyle>
            <a:defPPr>
              <a:defRPr lang="en-US"/>
            </a:defPPr>
            <a:lvl1pPr>
              <a:defRPr sz="2400"/>
            </a:lvl1pPr>
          </a:lstStyle>
          <a:p>
            <a:pPr algn="ctr">
              <a:spcBef>
                <a:spcPts val="0"/>
              </a:spcBef>
            </a:pPr>
            <a:r>
              <a:rPr lang="en-US" sz="1600" b="1" dirty="0">
                <a:solidFill>
                  <a:schemeClr val="tx1"/>
                </a:solidFill>
                <a:cs typeface="Calibri" panose="020F0502020204030204" pitchFamily="34" charset="0"/>
              </a:rPr>
              <a:t>Alt</a:t>
            </a:r>
          </a:p>
          <a:p>
            <a:pPr algn="ctr">
              <a:spcBef>
                <a:spcPts val="0"/>
              </a:spcBef>
            </a:pPr>
            <a:r>
              <a:rPr lang="en-US" sz="1600" b="1" dirty="0">
                <a:solidFill>
                  <a:schemeClr val="tx1"/>
                </a:solidFill>
                <a:cs typeface="Calibri" panose="020F0502020204030204" pitchFamily="34" charset="0"/>
              </a:rPr>
              <a:t>5</a:t>
            </a:r>
          </a:p>
        </p:txBody>
      </p:sp>
      <p:sp>
        <p:nvSpPr>
          <p:cNvPr id="16" name="TextBox 15"/>
          <p:cNvSpPr txBox="1"/>
          <p:nvPr/>
        </p:nvSpPr>
        <p:spPr>
          <a:xfrm>
            <a:off x="3806587" y="5011925"/>
            <a:ext cx="487680" cy="492443"/>
          </a:xfrm>
          <a:prstGeom prst="rect">
            <a:avLst/>
          </a:prstGeom>
          <a:solidFill>
            <a:schemeClr val="bg1"/>
          </a:solidFill>
        </p:spPr>
        <p:txBody>
          <a:bodyPr wrap="square" lIns="0" tIns="0" rIns="0" bIns="0">
            <a:spAutoFit/>
          </a:bodyPr>
          <a:lstStyle>
            <a:defPPr>
              <a:defRPr lang="en-US"/>
            </a:defPPr>
            <a:lvl1pPr>
              <a:defRPr sz="2400"/>
            </a:lvl1pPr>
          </a:lstStyle>
          <a:p>
            <a:pPr algn="ctr">
              <a:spcBef>
                <a:spcPts val="0"/>
              </a:spcBef>
            </a:pPr>
            <a:r>
              <a:rPr lang="en-US" sz="1600" b="1" dirty="0">
                <a:solidFill>
                  <a:schemeClr val="tx1"/>
                </a:solidFill>
                <a:cs typeface="Calibri" panose="020F0502020204030204" pitchFamily="34" charset="0"/>
              </a:rPr>
              <a:t>Alt</a:t>
            </a:r>
          </a:p>
          <a:p>
            <a:pPr algn="ctr">
              <a:spcBef>
                <a:spcPts val="0"/>
              </a:spcBef>
            </a:pPr>
            <a:r>
              <a:rPr lang="en-US" sz="1600" b="1" dirty="0">
                <a:solidFill>
                  <a:schemeClr val="tx1"/>
                </a:solidFill>
                <a:cs typeface="Calibri" panose="020F0502020204030204" pitchFamily="34" charset="0"/>
              </a:rPr>
              <a:t>5</a:t>
            </a:r>
          </a:p>
        </p:txBody>
      </p:sp>
      <p:sp>
        <p:nvSpPr>
          <p:cNvPr id="17" name="TextBox 16"/>
          <p:cNvSpPr txBox="1"/>
          <p:nvPr/>
        </p:nvSpPr>
        <p:spPr>
          <a:xfrm>
            <a:off x="5163939" y="4999553"/>
            <a:ext cx="487680" cy="492443"/>
          </a:xfrm>
          <a:prstGeom prst="rect">
            <a:avLst/>
          </a:prstGeom>
          <a:solidFill>
            <a:schemeClr val="bg1"/>
          </a:solidFill>
        </p:spPr>
        <p:txBody>
          <a:bodyPr wrap="square" lIns="0" tIns="0" rIns="0" bIns="0">
            <a:spAutoFit/>
          </a:bodyPr>
          <a:lstStyle>
            <a:defPPr>
              <a:defRPr lang="en-US"/>
            </a:defPPr>
            <a:lvl1pPr>
              <a:defRPr sz="2400"/>
            </a:lvl1pPr>
          </a:lstStyle>
          <a:p>
            <a:pPr algn="ctr">
              <a:spcBef>
                <a:spcPts val="0"/>
              </a:spcBef>
            </a:pPr>
            <a:r>
              <a:rPr lang="en-US" sz="1600" b="1" dirty="0">
                <a:solidFill>
                  <a:schemeClr val="tx1"/>
                </a:solidFill>
                <a:cs typeface="Calibri" panose="020F0502020204030204" pitchFamily="34" charset="0"/>
              </a:rPr>
              <a:t>Alt</a:t>
            </a:r>
          </a:p>
          <a:p>
            <a:pPr algn="ctr">
              <a:spcBef>
                <a:spcPts val="0"/>
              </a:spcBef>
            </a:pPr>
            <a:r>
              <a:rPr lang="en-US" sz="1600" b="1" dirty="0">
                <a:solidFill>
                  <a:schemeClr val="tx1"/>
                </a:solidFill>
                <a:cs typeface="Calibri" panose="020F0502020204030204" pitchFamily="34" charset="0"/>
              </a:rPr>
              <a:t>5</a:t>
            </a:r>
          </a:p>
        </p:txBody>
      </p:sp>
      <p:sp>
        <p:nvSpPr>
          <p:cNvPr id="18" name="TextBox 17"/>
          <p:cNvSpPr txBox="1"/>
          <p:nvPr/>
        </p:nvSpPr>
        <p:spPr>
          <a:xfrm>
            <a:off x="5929352" y="5011925"/>
            <a:ext cx="487680" cy="492443"/>
          </a:xfrm>
          <a:prstGeom prst="rect">
            <a:avLst/>
          </a:prstGeom>
          <a:solidFill>
            <a:schemeClr val="bg1"/>
          </a:solidFill>
        </p:spPr>
        <p:txBody>
          <a:bodyPr wrap="square" lIns="0" tIns="0" rIns="0" bIns="0">
            <a:spAutoFit/>
          </a:bodyPr>
          <a:lstStyle>
            <a:defPPr>
              <a:defRPr lang="en-US"/>
            </a:defPPr>
            <a:lvl1pPr>
              <a:defRPr sz="2400"/>
            </a:lvl1pPr>
          </a:lstStyle>
          <a:p>
            <a:pPr algn="ctr">
              <a:spcBef>
                <a:spcPts val="0"/>
              </a:spcBef>
            </a:pPr>
            <a:r>
              <a:rPr lang="en-US" sz="1600" b="1" dirty="0">
                <a:solidFill>
                  <a:srgbClr val="4A86BD"/>
                </a:solidFill>
                <a:cs typeface="Calibri" panose="020F0502020204030204" pitchFamily="34" charset="0"/>
              </a:rPr>
              <a:t>Alt</a:t>
            </a:r>
          </a:p>
          <a:p>
            <a:pPr algn="ctr">
              <a:spcBef>
                <a:spcPts val="0"/>
              </a:spcBef>
            </a:pPr>
            <a:r>
              <a:rPr lang="en-US" sz="1600" b="1" dirty="0">
                <a:solidFill>
                  <a:srgbClr val="4A86BD"/>
                </a:solidFill>
                <a:cs typeface="Calibri" panose="020F0502020204030204" pitchFamily="34" charset="0"/>
              </a:rPr>
              <a:t>4</a:t>
            </a:r>
          </a:p>
        </p:txBody>
      </p:sp>
      <p:sp>
        <p:nvSpPr>
          <p:cNvPr id="19" name="TextBox 18"/>
          <p:cNvSpPr txBox="1"/>
          <p:nvPr/>
        </p:nvSpPr>
        <p:spPr>
          <a:xfrm>
            <a:off x="6746460" y="5011925"/>
            <a:ext cx="487680" cy="492443"/>
          </a:xfrm>
          <a:prstGeom prst="rect">
            <a:avLst/>
          </a:prstGeom>
          <a:solidFill>
            <a:schemeClr val="bg1"/>
          </a:solidFill>
        </p:spPr>
        <p:txBody>
          <a:bodyPr wrap="square" lIns="0" tIns="0" rIns="0" bIns="0">
            <a:spAutoFit/>
          </a:bodyPr>
          <a:lstStyle>
            <a:defPPr>
              <a:defRPr lang="en-US"/>
            </a:defPPr>
            <a:lvl1pPr>
              <a:defRPr sz="2400"/>
            </a:lvl1pPr>
          </a:lstStyle>
          <a:p>
            <a:pPr algn="ctr">
              <a:spcBef>
                <a:spcPts val="0"/>
              </a:spcBef>
            </a:pPr>
            <a:r>
              <a:rPr lang="en-US" sz="1600" b="1" dirty="0">
                <a:solidFill>
                  <a:schemeClr val="tx1"/>
                </a:solidFill>
                <a:cs typeface="Calibri" panose="020F0502020204030204" pitchFamily="34" charset="0"/>
              </a:rPr>
              <a:t>Alt</a:t>
            </a:r>
          </a:p>
          <a:p>
            <a:pPr algn="ctr">
              <a:spcBef>
                <a:spcPts val="0"/>
              </a:spcBef>
            </a:pPr>
            <a:r>
              <a:rPr lang="en-US" sz="1600" b="1" dirty="0">
                <a:solidFill>
                  <a:schemeClr val="tx1"/>
                </a:solidFill>
                <a:cs typeface="Calibri" panose="020F0502020204030204" pitchFamily="34" charset="0"/>
              </a:rPr>
              <a:t>5</a:t>
            </a:r>
          </a:p>
        </p:txBody>
      </p:sp>
      <p:sp>
        <p:nvSpPr>
          <p:cNvPr id="20" name="TextBox 19"/>
          <p:cNvSpPr txBox="1"/>
          <p:nvPr/>
        </p:nvSpPr>
        <p:spPr>
          <a:xfrm>
            <a:off x="8009145" y="4999553"/>
            <a:ext cx="487680" cy="492443"/>
          </a:xfrm>
          <a:prstGeom prst="rect">
            <a:avLst/>
          </a:prstGeom>
          <a:solidFill>
            <a:schemeClr val="bg1"/>
          </a:solidFill>
        </p:spPr>
        <p:txBody>
          <a:bodyPr wrap="square" lIns="0" tIns="0" rIns="0" bIns="0">
            <a:spAutoFit/>
          </a:bodyPr>
          <a:lstStyle>
            <a:defPPr>
              <a:defRPr lang="en-US"/>
            </a:defPPr>
            <a:lvl1pPr>
              <a:defRPr sz="2400"/>
            </a:lvl1pPr>
          </a:lstStyle>
          <a:p>
            <a:pPr algn="ctr">
              <a:spcBef>
                <a:spcPts val="0"/>
              </a:spcBef>
            </a:pPr>
            <a:r>
              <a:rPr lang="en-US" sz="1600" b="1" dirty="0">
                <a:solidFill>
                  <a:srgbClr val="4A86BD"/>
                </a:solidFill>
                <a:cs typeface="Calibri" panose="020F0502020204030204" pitchFamily="34" charset="0"/>
              </a:rPr>
              <a:t>Alt</a:t>
            </a:r>
          </a:p>
          <a:p>
            <a:pPr algn="ctr">
              <a:spcBef>
                <a:spcPts val="0"/>
              </a:spcBef>
            </a:pPr>
            <a:r>
              <a:rPr lang="en-US" sz="1600" b="1" dirty="0">
                <a:solidFill>
                  <a:srgbClr val="4A86BD"/>
                </a:solidFill>
                <a:cs typeface="Calibri" panose="020F0502020204030204" pitchFamily="34" charset="0"/>
              </a:rPr>
              <a:t>4</a:t>
            </a:r>
          </a:p>
        </p:txBody>
      </p:sp>
      <p:sp>
        <p:nvSpPr>
          <p:cNvPr id="27" name="Line Callout 2 26"/>
          <p:cNvSpPr/>
          <p:nvPr/>
        </p:nvSpPr>
        <p:spPr>
          <a:xfrm>
            <a:off x="6380699" y="2577078"/>
            <a:ext cx="910865" cy="481568"/>
          </a:xfrm>
          <a:prstGeom prst="borderCallout2">
            <a:avLst>
              <a:gd name="adj1" fmla="val 18750"/>
              <a:gd name="adj2" fmla="val -1302"/>
              <a:gd name="adj3" fmla="val 18750"/>
              <a:gd name="adj4" fmla="val -16667"/>
              <a:gd name="adj5" fmla="val 282525"/>
              <a:gd name="adj6" fmla="val -6302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ysClr val="windowText" lastClr="000000"/>
                </a:solidFill>
                <a:cs typeface="Calibri" panose="020F0502020204030204" pitchFamily="34" charset="0"/>
              </a:rPr>
              <a:t>On-Demand</a:t>
            </a:r>
            <a:endParaRPr lang="en-US" sz="1400" dirty="0">
              <a:solidFill>
                <a:sysClr val="windowText" lastClr="000000"/>
              </a:solidFill>
              <a:cs typeface="Calibri" panose="020F0502020204030204" pitchFamily="34" charset="0"/>
            </a:endParaRPr>
          </a:p>
        </p:txBody>
      </p:sp>
      <p:cxnSp>
        <p:nvCxnSpPr>
          <p:cNvPr id="32" name="Straight Connector 31"/>
          <p:cNvCxnSpPr>
            <a:stCxn id="27" idx="0"/>
          </p:cNvCxnSpPr>
          <p:nvPr/>
        </p:nvCxnSpPr>
        <p:spPr bwMode="auto">
          <a:xfrm>
            <a:off x="7291564" y="2817862"/>
            <a:ext cx="1205261" cy="112254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6065805" y="3286922"/>
            <a:ext cx="351227" cy="568641"/>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p:cNvPicPr>
            <a:picLocks noChangeAspect="1"/>
          </p:cNvPicPr>
          <p:nvPr/>
        </p:nvPicPr>
        <p:blipFill>
          <a:blip r:embed="rId5"/>
          <a:stretch>
            <a:fillRect/>
          </a:stretch>
        </p:blipFill>
        <p:spPr>
          <a:xfrm>
            <a:off x="1331142" y="824769"/>
            <a:ext cx="1844677" cy="1293836"/>
          </a:xfrm>
          <a:prstGeom prst="rect">
            <a:avLst/>
          </a:prstGeom>
        </p:spPr>
      </p:pic>
      <p:pic>
        <p:nvPicPr>
          <p:cNvPr id="5" name="Picture 4"/>
          <p:cNvPicPr>
            <a:picLocks noChangeAspect="1"/>
          </p:cNvPicPr>
          <p:nvPr/>
        </p:nvPicPr>
        <p:blipFill>
          <a:blip r:embed="rId6"/>
          <a:stretch>
            <a:fillRect/>
          </a:stretch>
        </p:blipFill>
        <p:spPr>
          <a:xfrm>
            <a:off x="5832739" y="824770"/>
            <a:ext cx="1891497" cy="1293836"/>
          </a:xfrm>
          <a:prstGeom prst="rect">
            <a:avLst/>
          </a:prstGeom>
        </p:spPr>
      </p:pic>
    </p:spTree>
    <p:extLst>
      <p:ext uri="{BB962C8B-B14F-4D97-AF65-F5344CB8AC3E}">
        <p14:creationId xmlns:p14="http://schemas.microsoft.com/office/powerpoint/2010/main" val="3123550309"/>
      </p:ext>
    </p:extLst>
  </p:cSld>
  <p:clrMapOvr>
    <a:masterClrMapping/>
  </p:clrMapOvr>
  <mc:AlternateContent xmlns:mc="http://schemas.openxmlformats.org/markup-compatibility/2006" xmlns:p14="http://schemas.microsoft.com/office/powerpoint/2010/main">
    <mc:Choice Requires="p14">
      <p:transition spd="slow" p14:dur="2000" advTm="56846"/>
    </mc:Choice>
    <mc:Fallback xmlns="">
      <p:transition spd="slow" advTm="56846"/>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460106332"/>
              </p:ext>
            </p:extLst>
          </p:nvPr>
        </p:nvGraphicFramePr>
        <p:xfrm>
          <a:off x="76200" y="840422"/>
          <a:ext cx="8917859"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6248400" y="5600700"/>
            <a:ext cx="2745659" cy="338554"/>
          </a:xfrm>
          <a:prstGeom prst="rect">
            <a:avLst/>
          </a:prstGeom>
        </p:spPr>
        <p:txBody>
          <a:bodyPr wrap="square">
            <a:spAutoFit/>
          </a:bodyPr>
          <a:lstStyle/>
          <a:p>
            <a:pPr lvl="0" algn="ctr"/>
            <a:r>
              <a:rPr lang="en-US" sz="1600" dirty="0" smtClean="0">
                <a:solidFill>
                  <a:schemeClr val="tx1"/>
                </a:solidFill>
                <a:cs typeface="Calibri" panose="020F0502020204030204" pitchFamily="34" charset="0"/>
              </a:rPr>
              <a:t>Access </a:t>
            </a:r>
            <a:r>
              <a:rPr lang="en-US" sz="1600" dirty="0">
                <a:solidFill>
                  <a:schemeClr val="tx1"/>
                </a:solidFill>
                <a:cs typeface="Calibri" panose="020F0502020204030204" pitchFamily="34" charset="0"/>
              </a:rPr>
              <a:t>to </a:t>
            </a:r>
            <a:r>
              <a:rPr lang="en-US" sz="1600" dirty="0" smtClean="0">
                <a:solidFill>
                  <a:schemeClr val="tx1"/>
                </a:solidFill>
                <a:cs typeface="Calibri" panose="020F0502020204030204" pitchFamily="34" charset="0"/>
              </a:rPr>
              <a:t>scale</a:t>
            </a:r>
            <a:endParaRPr lang="en-US" sz="1600" dirty="0">
              <a:solidFill>
                <a:schemeClr val="tx1"/>
              </a:solidFill>
              <a:cs typeface="Calibri" panose="020F0502020204030204" pitchFamily="34" charset="0"/>
            </a:endParaRPr>
          </a:p>
        </p:txBody>
      </p:sp>
      <p:sp>
        <p:nvSpPr>
          <p:cNvPr id="5" name="Rectangle 4"/>
          <p:cNvSpPr/>
          <p:nvPr/>
        </p:nvSpPr>
        <p:spPr>
          <a:xfrm>
            <a:off x="76200" y="5957460"/>
            <a:ext cx="8917859" cy="338554"/>
          </a:xfrm>
          <a:prstGeom prst="rect">
            <a:avLst/>
          </a:prstGeom>
        </p:spPr>
        <p:txBody>
          <a:bodyPr wrap="square">
            <a:spAutoFit/>
          </a:bodyPr>
          <a:lstStyle/>
          <a:p>
            <a:pPr lvl="0"/>
            <a:r>
              <a:rPr lang="en-US" sz="1600" b="0" i="1" dirty="0" smtClean="0">
                <a:cs typeface="Calibri" panose="020F0502020204030204" pitchFamily="34" charset="0"/>
              </a:rPr>
              <a:t>* Assumption: </a:t>
            </a:r>
            <a:r>
              <a:rPr lang="en-US" sz="1600" b="0" i="1" dirty="0">
                <a:cs typeface="Calibri" panose="020F0502020204030204" pitchFamily="34" charset="0"/>
              </a:rPr>
              <a:t>T</a:t>
            </a:r>
            <a:r>
              <a:rPr lang="en-US" sz="1600" b="0" i="1" dirty="0" smtClean="0">
                <a:cs typeface="Calibri" panose="020F0502020204030204" pitchFamily="34" charset="0"/>
              </a:rPr>
              <a:t>otal </a:t>
            </a:r>
            <a:r>
              <a:rPr lang="en-US" sz="1600" b="0" i="1" dirty="0">
                <a:cs typeface="Calibri" panose="020F0502020204030204" pitchFamily="34" charset="0"/>
              </a:rPr>
              <a:t>demand is equal in all </a:t>
            </a:r>
            <a:r>
              <a:rPr lang="en-US" sz="1600" b="0" i="1" dirty="0" smtClean="0">
                <a:cs typeface="Calibri" panose="020F0502020204030204" pitchFamily="34" charset="0"/>
              </a:rPr>
              <a:t>scenarios </a:t>
            </a:r>
            <a:endParaRPr lang="en-US" sz="1600" b="0" i="1" dirty="0">
              <a:cs typeface="Calibri" panose="020F0502020204030204" pitchFamily="34" charset="0"/>
            </a:endParaRPr>
          </a:p>
        </p:txBody>
      </p:sp>
      <p:sp>
        <p:nvSpPr>
          <p:cNvPr id="6" name="Rectangle 5"/>
          <p:cNvSpPr/>
          <p:nvPr/>
        </p:nvSpPr>
        <p:spPr>
          <a:xfrm>
            <a:off x="3162299" y="5575300"/>
            <a:ext cx="2745659" cy="338554"/>
          </a:xfrm>
          <a:prstGeom prst="rect">
            <a:avLst/>
          </a:prstGeom>
        </p:spPr>
        <p:txBody>
          <a:bodyPr wrap="square">
            <a:spAutoFit/>
          </a:bodyPr>
          <a:lstStyle/>
          <a:p>
            <a:pPr lvl="0" algn="ctr"/>
            <a:r>
              <a:rPr lang="en-US" sz="1600" dirty="0" smtClean="0">
                <a:solidFill>
                  <a:schemeClr val="tx1"/>
                </a:solidFill>
                <a:cs typeface="Calibri" panose="020F0502020204030204" pitchFamily="34" charset="0"/>
              </a:rPr>
              <a:t>Access </a:t>
            </a:r>
            <a:r>
              <a:rPr lang="en-US" sz="1600" dirty="0">
                <a:solidFill>
                  <a:schemeClr val="tx1"/>
                </a:solidFill>
                <a:cs typeface="Calibri" panose="020F0502020204030204" pitchFamily="34" charset="0"/>
              </a:rPr>
              <a:t>to </a:t>
            </a:r>
            <a:r>
              <a:rPr lang="en-US" sz="1600" dirty="0" smtClean="0">
                <a:solidFill>
                  <a:schemeClr val="tx1"/>
                </a:solidFill>
                <a:cs typeface="Calibri" panose="020F0502020204030204" pitchFamily="34" charset="0"/>
              </a:rPr>
              <a:t>scale</a:t>
            </a:r>
            <a:endParaRPr lang="en-US" sz="1600" dirty="0">
              <a:solidFill>
                <a:schemeClr val="tx1"/>
              </a:solidFill>
              <a:cs typeface="Calibri" panose="020F0502020204030204" pitchFamily="34" charset="0"/>
            </a:endParaRPr>
          </a:p>
        </p:txBody>
      </p:sp>
      <p:sp>
        <p:nvSpPr>
          <p:cNvPr id="7" name="Rectangle 6"/>
          <p:cNvSpPr/>
          <p:nvPr/>
        </p:nvSpPr>
        <p:spPr>
          <a:xfrm>
            <a:off x="3162299" y="2739192"/>
            <a:ext cx="2745659" cy="338554"/>
          </a:xfrm>
          <a:prstGeom prst="rect">
            <a:avLst/>
          </a:prstGeom>
        </p:spPr>
        <p:txBody>
          <a:bodyPr wrap="square">
            <a:spAutoFit/>
          </a:bodyPr>
          <a:lstStyle/>
          <a:p>
            <a:pPr lvl="0" algn="ctr"/>
            <a:r>
              <a:rPr lang="en-US" sz="1600" dirty="0" smtClean="0">
                <a:solidFill>
                  <a:schemeClr val="tx1"/>
                </a:solidFill>
                <a:cs typeface="Calibri" panose="020F0502020204030204" pitchFamily="34" charset="0"/>
              </a:rPr>
              <a:t>Capacity + Commitment</a:t>
            </a:r>
            <a:endParaRPr lang="en-US" sz="1600" dirty="0">
              <a:solidFill>
                <a:schemeClr val="tx1"/>
              </a:solidFill>
              <a:cs typeface="Calibri" panose="020F0502020204030204" pitchFamily="34" charset="0"/>
            </a:endParaRPr>
          </a:p>
        </p:txBody>
      </p:sp>
      <p:sp>
        <p:nvSpPr>
          <p:cNvPr id="8" name="Rectangle 7"/>
          <p:cNvSpPr/>
          <p:nvPr/>
        </p:nvSpPr>
        <p:spPr>
          <a:xfrm>
            <a:off x="6248398" y="2768938"/>
            <a:ext cx="2745659" cy="338554"/>
          </a:xfrm>
          <a:prstGeom prst="rect">
            <a:avLst/>
          </a:prstGeom>
        </p:spPr>
        <p:txBody>
          <a:bodyPr wrap="square">
            <a:spAutoFit/>
          </a:bodyPr>
          <a:lstStyle/>
          <a:p>
            <a:pPr lvl="0" algn="ctr"/>
            <a:r>
              <a:rPr lang="en-US" sz="1600" dirty="0" smtClean="0">
                <a:solidFill>
                  <a:schemeClr val="tx1"/>
                </a:solidFill>
                <a:cs typeface="Calibri" panose="020F0502020204030204" pitchFamily="34" charset="0"/>
              </a:rPr>
              <a:t>Capacity + Commitment</a:t>
            </a:r>
            <a:endParaRPr lang="en-US" sz="1600" dirty="0">
              <a:solidFill>
                <a:schemeClr val="tx1"/>
              </a:solidFill>
              <a:cs typeface="Calibri" panose="020F0502020204030204" pitchFamily="34" charset="0"/>
            </a:endParaRPr>
          </a:p>
        </p:txBody>
      </p:sp>
      <p:sp>
        <p:nvSpPr>
          <p:cNvPr id="9" name="Rectangle 8"/>
          <p:cNvSpPr/>
          <p:nvPr/>
        </p:nvSpPr>
        <p:spPr>
          <a:xfrm>
            <a:off x="73741" y="5539144"/>
            <a:ext cx="2745659" cy="338554"/>
          </a:xfrm>
          <a:prstGeom prst="rect">
            <a:avLst/>
          </a:prstGeom>
        </p:spPr>
        <p:txBody>
          <a:bodyPr wrap="square">
            <a:spAutoFit/>
          </a:bodyPr>
          <a:lstStyle/>
          <a:p>
            <a:pPr lvl="0" algn="ctr"/>
            <a:r>
              <a:rPr lang="en-US" sz="1600" dirty="0" smtClean="0">
                <a:solidFill>
                  <a:schemeClr val="tx1"/>
                </a:solidFill>
                <a:cs typeface="Calibri" panose="020F0502020204030204" pitchFamily="34" charset="0"/>
              </a:rPr>
              <a:t>Capacity + Commitment</a:t>
            </a:r>
            <a:endParaRPr lang="en-US" sz="1600" dirty="0">
              <a:solidFill>
                <a:schemeClr val="tx1"/>
              </a:solidFill>
              <a:cs typeface="Calibri" panose="020F0502020204030204" pitchFamily="34" charset="0"/>
            </a:endParaRPr>
          </a:p>
        </p:txBody>
      </p:sp>
      <p:sp>
        <p:nvSpPr>
          <p:cNvPr id="10" name="Oval 9"/>
          <p:cNvSpPr/>
          <p:nvPr/>
        </p:nvSpPr>
        <p:spPr>
          <a:xfrm>
            <a:off x="5585459" y="2203425"/>
            <a:ext cx="640080" cy="649188"/>
          </a:xfrm>
          <a:prstGeom prst="ellipse">
            <a:avLst/>
          </a:prstGeom>
          <a:solidFill>
            <a:srgbClr val="FFC000"/>
          </a:solidFill>
        </p:spPr>
        <p:txBody>
          <a:bodyPr wrap="square" rtlCol="0" anchor="ctr">
            <a:spAutoFit/>
          </a:bodyPr>
          <a:lstStyle/>
          <a:p>
            <a:pPr algn="ctr"/>
            <a:r>
              <a:rPr lang="en-US" sz="2400" b="0" dirty="0" smtClean="0">
                <a:solidFill>
                  <a:srgbClr val="5F5F5F"/>
                </a:solidFill>
                <a:cs typeface="Calibri" panose="020F0502020204030204" pitchFamily="34" charset="0"/>
              </a:rPr>
              <a:t>3</a:t>
            </a:r>
            <a:endParaRPr lang="en-US" sz="2400" b="0" dirty="0">
              <a:solidFill>
                <a:srgbClr val="5F5F5F"/>
              </a:solidFill>
              <a:cs typeface="Calibri" panose="020F0502020204030204" pitchFamily="34" charset="0"/>
            </a:endParaRPr>
          </a:p>
        </p:txBody>
      </p:sp>
      <p:sp>
        <p:nvSpPr>
          <p:cNvPr id="11" name="Oval 10"/>
          <p:cNvSpPr/>
          <p:nvPr/>
        </p:nvSpPr>
        <p:spPr>
          <a:xfrm>
            <a:off x="8524200" y="5113329"/>
            <a:ext cx="640080" cy="649188"/>
          </a:xfrm>
          <a:prstGeom prst="ellipse">
            <a:avLst/>
          </a:prstGeom>
          <a:solidFill>
            <a:srgbClr val="FFC000"/>
          </a:solidFill>
        </p:spPr>
        <p:txBody>
          <a:bodyPr wrap="square" rtlCol="0" anchor="ctr">
            <a:spAutoFit/>
          </a:bodyPr>
          <a:lstStyle/>
          <a:p>
            <a:pPr algn="ctr"/>
            <a:r>
              <a:rPr lang="en-US" sz="2400" b="0" dirty="0" smtClean="0">
                <a:solidFill>
                  <a:srgbClr val="5F5F5F"/>
                </a:solidFill>
                <a:cs typeface="Calibri" panose="020F0502020204030204" pitchFamily="34" charset="0"/>
              </a:rPr>
              <a:t>3</a:t>
            </a:r>
            <a:endParaRPr lang="en-US" sz="2400" b="0" dirty="0">
              <a:solidFill>
                <a:srgbClr val="5F5F5F"/>
              </a:solidFill>
              <a:cs typeface="Calibri" panose="020F0502020204030204" pitchFamily="34" charset="0"/>
            </a:endParaRPr>
          </a:p>
        </p:txBody>
      </p:sp>
      <p:sp>
        <p:nvSpPr>
          <p:cNvPr id="12" name="Oval 11"/>
          <p:cNvSpPr/>
          <p:nvPr/>
        </p:nvSpPr>
        <p:spPr>
          <a:xfrm>
            <a:off x="2351998" y="2203425"/>
            <a:ext cx="640080" cy="649188"/>
          </a:xfrm>
          <a:prstGeom prst="ellipse">
            <a:avLst/>
          </a:prstGeom>
          <a:solidFill>
            <a:srgbClr val="FFC000"/>
          </a:solidFill>
        </p:spPr>
        <p:txBody>
          <a:bodyPr wrap="square" rtlCol="0" anchor="ctr">
            <a:spAutoFit/>
          </a:bodyPr>
          <a:lstStyle/>
          <a:p>
            <a:pPr algn="ctr"/>
            <a:r>
              <a:rPr lang="en-US" sz="2400" b="0" dirty="0">
                <a:solidFill>
                  <a:srgbClr val="5F5F5F"/>
                </a:solidFill>
                <a:cs typeface="Calibri" panose="020F0502020204030204" pitchFamily="34" charset="0"/>
              </a:rPr>
              <a:t>2</a:t>
            </a:r>
          </a:p>
        </p:txBody>
      </p:sp>
      <p:sp>
        <p:nvSpPr>
          <p:cNvPr id="13" name="Oval 12"/>
          <p:cNvSpPr/>
          <p:nvPr/>
        </p:nvSpPr>
        <p:spPr>
          <a:xfrm>
            <a:off x="8439090" y="2203425"/>
            <a:ext cx="640080" cy="649188"/>
          </a:xfrm>
          <a:prstGeom prst="ellipse">
            <a:avLst/>
          </a:prstGeom>
          <a:solidFill>
            <a:srgbClr val="FFC000"/>
          </a:solidFill>
        </p:spPr>
        <p:txBody>
          <a:bodyPr wrap="square" rtlCol="0" anchor="ctr">
            <a:spAutoFit/>
          </a:bodyPr>
          <a:lstStyle/>
          <a:p>
            <a:pPr algn="ctr"/>
            <a:r>
              <a:rPr lang="en-US" sz="2400" b="0" dirty="0">
                <a:solidFill>
                  <a:srgbClr val="5F5F5F"/>
                </a:solidFill>
                <a:cs typeface="Calibri" panose="020F0502020204030204" pitchFamily="34" charset="0"/>
              </a:rPr>
              <a:t>2</a:t>
            </a:r>
          </a:p>
        </p:txBody>
      </p:sp>
      <p:sp>
        <p:nvSpPr>
          <p:cNvPr id="14" name="Oval 13"/>
          <p:cNvSpPr/>
          <p:nvPr/>
        </p:nvSpPr>
        <p:spPr>
          <a:xfrm>
            <a:off x="2351998" y="5113329"/>
            <a:ext cx="640080" cy="649188"/>
          </a:xfrm>
          <a:prstGeom prst="ellipse">
            <a:avLst/>
          </a:prstGeom>
          <a:solidFill>
            <a:srgbClr val="FFC000"/>
          </a:solidFill>
        </p:spPr>
        <p:txBody>
          <a:bodyPr wrap="square" rtlCol="0" anchor="ctr">
            <a:spAutoFit/>
          </a:bodyPr>
          <a:lstStyle/>
          <a:p>
            <a:pPr algn="ctr"/>
            <a:r>
              <a:rPr lang="en-US" sz="2400" b="0" dirty="0">
                <a:solidFill>
                  <a:srgbClr val="5F5F5F"/>
                </a:solidFill>
                <a:cs typeface="Calibri" panose="020F0502020204030204" pitchFamily="34" charset="0"/>
              </a:rPr>
              <a:t>2</a:t>
            </a:r>
          </a:p>
        </p:txBody>
      </p:sp>
      <p:sp>
        <p:nvSpPr>
          <p:cNvPr id="15" name="Oval 14"/>
          <p:cNvSpPr/>
          <p:nvPr/>
        </p:nvSpPr>
        <p:spPr>
          <a:xfrm>
            <a:off x="5550705" y="5113329"/>
            <a:ext cx="640080" cy="649188"/>
          </a:xfrm>
          <a:prstGeom prst="ellipse">
            <a:avLst/>
          </a:prstGeom>
          <a:solidFill>
            <a:srgbClr val="FFC000"/>
          </a:solidFill>
        </p:spPr>
        <p:txBody>
          <a:bodyPr wrap="square" rtlCol="0" anchor="ctr">
            <a:spAutoFit/>
          </a:bodyPr>
          <a:lstStyle/>
          <a:p>
            <a:pPr algn="ctr"/>
            <a:r>
              <a:rPr lang="en-US" sz="2400" b="0" dirty="0">
                <a:solidFill>
                  <a:srgbClr val="5F5F5F"/>
                </a:solidFill>
                <a:cs typeface="Calibri" panose="020F0502020204030204" pitchFamily="34" charset="0"/>
              </a:rPr>
              <a:t>2</a:t>
            </a:r>
          </a:p>
        </p:txBody>
      </p:sp>
      <p:sp>
        <p:nvSpPr>
          <p:cNvPr id="16" name="Text Placeholder 15"/>
          <p:cNvSpPr>
            <a:spLocks noGrp="1"/>
          </p:cNvSpPr>
          <p:nvPr>
            <p:ph type="body" sz="quarter" idx="16"/>
          </p:nvPr>
        </p:nvSpPr>
        <p:spPr/>
        <p:txBody>
          <a:bodyPr>
            <a:normAutofit/>
          </a:bodyPr>
          <a:lstStyle/>
          <a:p>
            <a:r>
              <a:rPr lang="en-US" dirty="0">
                <a:latin typeface="Calibri" panose="020F0502020204030204" pitchFamily="34" charset="0"/>
                <a:cs typeface="Calibri" panose="020F0502020204030204" pitchFamily="34" charset="0"/>
              </a:rPr>
              <a:t>What influences these </a:t>
            </a:r>
            <a:r>
              <a:rPr lang="en-US" dirty="0" smtClean="0">
                <a:latin typeface="Calibri" panose="020F0502020204030204" pitchFamily="34" charset="0"/>
                <a:cs typeface="Calibri" panose="020F0502020204030204" pitchFamily="34" charset="0"/>
              </a:rPr>
              <a:t>decisions? </a:t>
            </a:r>
            <a:r>
              <a:rPr lang="en-US" dirty="0" smtClean="0"/>
              <a:t>DESIGN </a:t>
            </a:r>
            <a:r>
              <a:rPr lang="en-US" dirty="0"/>
              <a:t>OF </a:t>
            </a:r>
            <a:r>
              <a:rPr lang="en-US" dirty="0" smtClean="0"/>
              <a:t>EXPERIMENTS</a:t>
            </a:r>
            <a:endParaRPr lang="en-US" dirty="0"/>
          </a:p>
        </p:txBody>
      </p:sp>
    </p:spTree>
    <p:extLst>
      <p:ext uri="{BB962C8B-B14F-4D97-AF65-F5344CB8AC3E}">
        <p14:creationId xmlns:p14="http://schemas.microsoft.com/office/powerpoint/2010/main" val="33797142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706" y="850231"/>
            <a:ext cx="8783268" cy="3154710"/>
          </a:xfrm>
        </p:spPr>
        <p:txBody>
          <a:bodyPr anchor="ctr">
            <a:noAutofit/>
          </a:bodyPr>
          <a:lstStyle/>
          <a:p>
            <a:r>
              <a:rPr lang="en-US" sz="4800" dirty="0"/>
              <a:t>On-Demand models provide quick access to scale through lower capacity and commitment granularities, but with different cost structures than traditional options.  </a:t>
            </a:r>
          </a:p>
        </p:txBody>
      </p:sp>
      <p:sp>
        <p:nvSpPr>
          <p:cNvPr id="2" name="Rectangle 1"/>
          <p:cNvSpPr/>
          <p:nvPr/>
        </p:nvSpPr>
        <p:spPr>
          <a:xfrm>
            <a:off x="7500473" y="3934942"/>
            <a:ext cx="1090811" cy="2356479"/>
          </a:xfrm>
          <a:prstGeom prst="rect">
            <a:avLst/>
          </a:prstGeom>
          <a:noFill/>
        </p:spPr>
        <p:txBody>
          <a:bodyPr wrap="none" lIns="57150" tIns="28575" rIns="57150" bIns="28575">
            <a:spAutoFit/>
          </a:bodyPr>
          <a:lstStyle/>
          <a:p>
            <a:pPr algn="ctr"/>
            <a:r>
              <a:rPr lang="en-US" sz="14938" b="1" spc="31" dirty="0" smtClean="0">
                <a:ln w="9525" cmpd="sng">
                  <a:solidFill>
                    <a:schemeClr val="accent1"/>
                  </a:solidFill>
                  <a:prstDash val="solid"/>
                </a:ln>
                <a:solidFill>
                  <a:srgbClr val="70AD47">
                    <a:tint val="1000"/>
                  </a:srgbClr>
                </a:solidFill>
                <a:effectLst>
                  <a:glow rad="38100">
                    <a:schemeClr val="accent1">
                      <a:alpha val="40000"/>
                    </a:schemeClr>
                  </a:glow>
                </a:effectLst>
              </a:rPr>
              <a:t>4</a:t>
            </a:r>
            <a:endParaRPr lang="en-US" sz="14938" b="1" spc="31"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1289276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6082" r="6082"/>
          <a:stretch>
            <a:fillRect/>
          </a:stretch>
        </p:blipFill>
        <p:spPr/>
      </p:pic>
      <p:pic>
        <p:nvPicPr>
          <p:cNvPr id="4106" name="Picture 10" descr="Image result for triple bottom 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812" y="2538326"/>
            <a:ext cx="3657600" cy="346900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194" name="Picture 2" descr="Image result for logistic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850"/>
          <a:stretch/>
        </p:blipFill>
        <p:spPr bwMode="auto">
          <a:xfrm>
            <a:off x="0" y="864653"/>
            <a:ext cx="9144000" cy="543460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0" y="-115224"/>
            <a:ext cx="9144000" cy="1635125"/>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t>Distribution Networks of the Future will be Radically Different</a:t>
            </a:r>
            <a:endParaRPr lang="en-US" sz="4800" b="1" dirty="0"/>
          </a:p>
        </p:txBody>
      </p:sp>
      <p:sp>
        <p:nvSpPr>
          <p:cNvPr id="3" name="Rectangle 2"/>
          <p:cNvSpPr/>
          <p:nvPr/>
        </p:nvSpPr>
        <p:spPr>
          <a:xfrm>
            <a:off x="2769705" y="5595835"/>
            <a:ext cx="6033149"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dirty="0"/>
              <a:t>Needed are systems &amp; processes that enable us to move </a:t>
            </a:r>
            <a:r>
              <a:rPr lang="en-US" b="1" dirty="0">
                <a:solidFill>
                  <a:schemeClr val="tx2">
                    <a:lumMod val="60000"/>
                    <a:lumOff val="40000"/>
                  </a:schemeClr>
                </a:solidFill>
              </a:rPr>
              <a:t>from a fixed network to a </a:t>
            </a:r>
            <a:r>
              <a:rPr lang="en-US" b="1" dirty="0" smtClean="0">
                <a:solidFill>
                  <a:schemeClr val="tx2">
                    <a:lumMod val="60000"/>
                    <a:lumOff val="40000"/>
                  </a:schemeClr>
                </a:solidFill>
              </a:rPr>
              <a:t>dynamic, agile, resource network. </a:t>
            </a:r>
            <a:endParaRPr lang="en-US" dirty="0"/>
          </a:p>
        </p:txBody>
      </p:sp>
    </p:spTree>
    <p:extLst>
      <p:ext uri="{BB962C8B-B14F-4D97-AF65-F5344CB8AC3E}">
        <p14:creationId xmlns:p14="http://schemas.microsoft.com/office/powerpoint/2010/main" val="25507960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40" y="2297226"/>
            <a:ext cx="6014269" cy="3154710"/>
          </a:xfrm>
        </p:spPr>
        <p:txBody>
          <a:bodyPr anchor="ctr">
            <a:normAutofit fontScale="90000"/>
          </a:bodyPr>
          <a:lstStyle/>
          <a:p>
            <a:pPr algn="l">
              <a:lnSpc>
                <a:spcPct val="100000"/>
              </a:lnSpc>
            </a:pPr>
            <a:r>
              <a:rPr lang="en-US" b="1" dirty="0" smtClean="0">
                <a:solidFill>
                  <a:srgbClr val="FFFF00"/>
                </a:solidFill>
              </a:rPr>
              <a:t>Resources:</a:t>
            </a:r>
            <a:br>
              <a:rPr lang="en-US" b="1" dirty="0" smtClean="0">
                <a:solidFill>
                  <a:srgbClr val="FFFF00"/>
                </a:solidFill>
              </a:rPr>
            </a:br>
            <a:r>
              <a:rPr lang="en-US" dirty="0" smtClean="0"/>
              <a:t>Dynamic</a:t>
            </a:r>
            <a:r>
              <a:rPr lang="en-US" dirty="0"/>
              <a:t/>
            </a:r>
            <a:br>
              <a:rPr lang="en-US" dirty="0"/>
            </a:br>
            <a:r>
              <a:rPr lang="en-US" dirty="0"/>
              <a:t>Modular</a:t>
            </a:r>
            <a:r>
              <a:rPr lang="en-US" dirty="0" smtClean="0"/>
              <a:t/>
            </a:r>
            <a:br>
              <a:rPr lang="en-US" dirty="0" smtClean="0"/>
            </a:br>
            <a:r>
              <a:rPr lang="en-US" dirty="0"/>
              <a:t>Elastic </a:t>
            </a:r>
            <a:br>
              <a:rPr lang="en-US" dirty="0"/>
            </a:br>
            <a:r>
              <a:rPr lang="en-US" dirty="0" smtClean="0"/>
              <a:t>Scalable</a:t>
            </a:r>
            <a:br>
              <a:rPr lang="en-US" dirty="0" smtClean="0"/>
            </a:br>
            <a:r>
              <a:rPr lang="en-US" dirty="0" smtClean="0"/>
              <a:t>Connected</a:t>
            </a:r>
            <a:br>
              <a:rPr lang="en-US" dirty="0" smtClean="0"/>
            </a:br>
            <a:endParaRPr lang="en-US" sz="3000" dirty="0"/>
          </a:p>
        </p:txBody>
      </p:sp>
      <p:sp>
        <p:nvSpPr>
          <p:cNvPr id="2" name="Rectangle 1"/>
          <p:cNvSpPr/>
          <p:nvPr/>
        </p:nvSpPr>
        <p:spPr>
          <a:xfrm>
            <a:off x="7644865" y="4568372"/>
            <a:ext cx="1090811" cy="2356479"/>
          </a:xfrm>
          <a:prstGeom prst="rect">
            <a:avLst/>
          </a:prstGeom>
          <a:noFill/>
        </p:spPr>
        <p:txBody>
          <a:bodyPr wrap="none" lIns="57150" tIns="28575" rIns="57150" bIns="28575">
            <a:spAutoFit/>
          </a:bodyPr>
          <a:lstStyle/>
          <a:p>
            <a:pPr algn="ctr"/>
            <a:r>
              <a:rPr lang="en-US" sz="14938" b="1" spc="31" dirty="0" smtClean="0">
                <a:ln w="9525" cmpd="sng">
                  <a:solidFill>
                    <a:schemeClr val="accent1"/>
                  </a:solidFill>
                  <a:prstDash val="solid"/>
                </a:ln>
                <a:solidFill>
                  <a:srgbClr val="70AD47">
                    <a:tint val="1000"/>
                  </a:srgbClr>
                </a:solidFill>
                <a:effectLst>
                  <a:glow rad="38100">
                    <a:schemeClr val="accent1">
                      <a:alpha val="40000"/>
                    </a:schemeClr>
                  </a:glow>
                </a:effectLst>
              </a:rPr>
              <a:t>5</a:t>
            </a:r>
            <a:endParaRPr lang="en-US" sz="14938" b="1" spc="31"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p:cNvSpPr/>
          <p:nvPr/>
        </p:nvSpPr>
        <p:spPr>
          <a:xfrm>
            <a:off x="4163676" y="1611105"/>
            <a:ext cx="4572000" cy="4939814"/>
          </a:xfrm>
          <a:prstGeom prst="rect">
            <a:avLst/>
          </a:prstGeom>
        </p:spPr>
        <p:txBody>
          <a:bodyPr>
            <a:spAutoFit/>
          </a:bodyPr>
          <a:lstStyle/>
          <a:p>
            <a:r>
              <a:rPr lang="en-US" sz="4500" b="1" dirty="0">
                <a:solidFill>
                  <a:srgbClr val="FFFF00"/>
                </a:solidFill>
              </a:rPr>
              <a:t>Systems:</a:t>
            </a:r>
          </a:p>
          <a:p>
            <a:r>
              <a:rPr lang="en-US" sz="4500" dirty="0">
                <a:solidFill>
                  <a:schemeClr val="bg1"/>
                </a:solidFill>
              </a:rPr>
              <a:t>Collaborative </a:t>
            </a:r>
            <a:br>
              <a:rPr lang="en-US" sz="4500" dirty="0">
                <a:solidFill>
                  <a:schemeClr val="bg1"/>
                </a:solidFill>
              </a:rPr>
            </a:br>
            <a:r>
              <a:rPr lang="en-US" sz="4500" dirty="0">
                <a:solidFill>
                  <a:schemeClr val="bg1"/>
                </a:solidFill>
              </a:rPr>
              <a:t>On-Demand</a:t>
            </a:r>
            <a:br>
              <a:rPr lang="en-US" sz="4500" dirty="0">
                <a:solidFill>
                  <a:schemeClr val="bg1"/>
                </a:solidFill>
              </a:rPr>
            </a:br>
            <a:r>
              <a:rPr lang="en-US" sz="4500" dirty="0" smtClean="0">
                <a:solidFill>
                  <a:schemeClr val="bg1"/>
                </a:solidFill>
              </a:rPr>
              <a:t>Open</a:t>
            </a:r>
          </a:p>
          <a:p>
            <a:r>
              <a:rPr lang="en-US" sz="4500" dirty="0" smtClean="0">
                <a:solidFill>
                  <a:schemeClr val="bg1"/>
                </a:solidFill>
              </a:rPr>
              <a:t>Connected</a:t>
            </a:r>
          </a:p>
          <a:p>
            <a:r>
              <a:rPr lang="en-US" sz="4500" dirty="0" smtClean="0">
                <a:solidFill>
                  <a:schemeClr val="bg1"/>
                </a:solidFill>
              </a:rPr>
              <a:t>Data-Driven</a:t>
            </a:r>
            <a:r>
              <a:rPr lang="en-US" sz="4500" dirty="0">
                <a:solidFill>
                  <a:schemeClr val="bg1"/>
                </a:solidFill>
              </a:rPr>
              <a:t/>
            </a:r>
            <a:br>
              <a:rPr lang="en-US" sz="4500" dirty="0">
                <a:solidFill>
                  <a:schemeClr val="bg1"/>
                </a:solidFill>
              </a:rPr>
            </a:br>
            <a:endParaRPr lang="en-US" sz="4500" dirty="0">
              <a:solidFill>
                <a:schemeClr val="bg1"/>
              </a:solidFill>
            </a:endParaRPr>
          </a:p>
        </p:txBody>
      </p:sp>
      <p:sp>
        <p:nvSpPr>
          <p:cNvPr id="5" name="Rectangle 4"/>
          <p:cNvSpPr/>
          <p:nvPr/>
        </p:nvSpPr>
        <p:spPr>
          <a:xfrm>
            <a:off x="323540" y="544676"/>
            <a:ext cx="8584486" cy="1569660"/>
          </a:xfrm>
          <a:prstGeom prst="rect">
            <a:avLst/>
          </a:prstGeom>
        </p:spPr>
        <p:txBody>
          <a:bodyPr wrap="square">
            <a:spAutoFit/>
          </a:bodyPr>
          <a:lstStyle/>
          <a:p>
            <a:r>
              <a:rPr lang="en-US" sz="4800" b="1" dirty="0"/>
              <a:t>Supply-Side </a:t>
            </a:r>
            <a:r>
              <a:rPr lang="en-US" sz="4800" b="1" dirty="0" smtClean="0"/>
              <a:t>Innovation Abounds</a:t>
            </a:r>
            <a:r>
              <a:rPr lang="en-US" sz="4800" b="1" dirty="0"/>
              <a:t/>
            </a:r>
            <a:br>
              <a:rPr lang="en-US" sz="4800" b="1" dirty="0"/>
            </a:br>
            <a:endParaRPr lang="en-US" sz="4800" b="1" dirty="0"/>
          </a:p>
        </p:txBody>
      </p:sp>
    </p:spTree>
    <p:extLst>
      <p:ext uri="{BB962C8B-B14F-4D97-AF65-F5344CB8AC3E}">
        <p14:creationId xmlns:p14="http://schemas.microsoft.com/office/powerpoint/2010/main" val="37914540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722" r="5722"/>
          <a:stretch>
            <a:fillRect/>
          </a:stretch>
        </p:blipFill>
        <p:spPr/>
      </p:pic>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Slide Number Placeholder 3"/>
          <p:cNvSpPr>
            <a:spLocks noGrp="1"/>
          </p:cNvSpPr>
          <p:nvPr>
            <p:ph type="sldNum" sz="quarter" idx="4"/>
          </p:nvPr>
        </p:nvSpPr>
        <p:spPr/>
        <p:txBody>
          <a:bodyPr/>
          <a:lstStyle/>
          <a:p>
            <a:fld id="{801E97CA-584F-0B4A-A607-67E463C0B8E0}" type="slidenum">
              <a:rPr lang="en-US" smtClean="0"/>
              <a:t>37</a:t>
            </a:fld>
            <a:endParaRPr lang="en-US"/>
          </a:p>
        </p:txBody>
      </p:sp>
      <p:sp>
        <p:nvSpPr>
          <p:cNvPr id="8" name="Title 2"/>
          <p:cNvSpPr txBox="1">
            <a:spLocks/>
          </p:cNvSpPr>
          <p:nvPr/>
        </p:nvSpPr>
        <p:spPr>
          <a:xfrm>
            <a:off x="391883" y="4593985"/>
            <a:ext cx="2240280" cy="660141"/>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rPr>
              <a:t>Agility</a:t>
            </a:r>
          </a:p>
        </p:txBody>
      </p:sp>
    </p:spTree>
    <p:extLst>
      <p:ext uri="{BB962C8B-B14F-4D97-AF65-F5344CB8AC3E}">
        <p14:creationId xmlns:p14="http://schemas.microsoft.com/office/powerpoint/2010/main" val="39924905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normAutofit fontScale="85000" lnSpcReduction="10000"/>
          </a:bodyPr>
          <a:lstStyle/>
          <a:p>
            <a:r>
              <a:rPr lang="en-US" dirty="0"/>
              <a:t>Harness Data &amp; Create Models/Algorithms </a:t>
            </a:r>
            <a:r>
              <a:rPr lang="en-US" dirty="0" smtClean="0"/>
              <a:t>to </a:t>
            </a:r>
            <a:r>
              <a:rPr lang="en-US" dirty="0"/>
              <a:t>Drive Agile Decisions</a:t>
            </a:r>
          </a:p>
        </p:txBody>
      </p:sp>
      <p:grpSp>
        <p:nvGrpSpPr>
          <p:cNvPr id="20" name="Group 19"/>
          <p:cNvGrpSpPr/>
          <p:nvPr/>
        </p:nvGrpSpPr>
        <p:grpSpPr>
          <a:xfrm>
            <a:off x="4904011" y="1435158"/>
            <a:ext cx="3827069" cy="3792573"/>
            <a:chOff x="7897151" y="1473748"/>
            <a:chExt cx="6123311" cy="6629214"/>
          </a:xfrm>
        </p:grpSpPr>
        <p:sp>
          <p:nvSpPr>
            <p:cNvPr id="21" name="Rectangle 20"/>
            <p:cNvSpPr/>
            <p:nvPr/>
          </p:nvSpPr>
          <p:spPr bwMode="auto">
            <a:xfrm>
              <a:off x="7897151" y="1473748"/>
              <a:ext cx="6123311" cy="6629214"/>
            </a:xfrm>
            <a:prstGeom prst="rect">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endParaRPr lang="en-US" sz="2000" dirty="0" err="1">
                <a:solidFill>
                  <a:schemeClr val="bg1"/>
                </a:solidFill>
                <a:latin typeface="Arial" pitchFamily="-110" charset="0"/>
                <a:ea typeface="ヒラギノ角ゴ ProN W3" pitchFamily="-110" charset="-128"/>
                <a:cs typeface="ヒラギノ角ゴ ProN W3" pitchFamily="-110" charset="-128"/>
                <a:sym typeface="Arial" pitchFamily="-110" charset="0"/>
              </a:endParaRPr>
            </a:p>
          </p:txBody>
        </p:sp>
        <p:pic>
          <p:nvPicPr>
            <p:cNvPr id="22" name="Picture 21" descr="Integer programming - Wikipedia - Google Chrome"/>
            <p:cNvPicPr>
              <a:picLocks noChangeAspect="1"/>
            </p:cNvPicPr>
            <p:nvPr/>
          </p:nvPicPr>
          <p:blipFill rotWithShape="1">
            <a:blip r:embed="rId3">
              <a:extLst>
                <a:ext uri="{28A0092B-C50C-407E-A947-70E740481C1C}">
                  <a14:useLocalDpi xmlns:a14="http://schemas.microsoft.com/office/drawing/2010/main" val="0"/>
                </a:ext>
              </a:extLst>
            </a:blip>
            <a:srcRect l="14102" t="50739" r="71635" b="36246"/>
            <a:stretch/>
          </p:blipFill>
          <p:spPr>
            <a:xfrm>
              <a:off x="7985337" y="2928945"/>
              <a:ext cx="6013761" cy="2981890"/>
            </a:xfrm>
            <a:prstGeom prst="rect">
              <a:avLst/>
            </a:prstGeom>
            <a:ln>
              <a:noFill/>
            </a:ln>
          </p:spPr>
        </p:pic>
        <p:sp>
          <p:nvSpPr>
            <p:cNvPr id="23" name="TextBox 22"/>
            <p:cNvSpPr txBox="1"/>
            <p:nvPr/>
          </p:nvSpPr>
          <p:spPr>
            <a:xfrm>
              <a:off x="8039753" y="5995912"/>
              <a:ext cx="5621565" cy="204431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357188" indent="-357188">
                <a:buFont typeface="Arial" panose="020B0604020202020204" pitchFamily="34" charset="0"/>
                <a:buChar char="•"/>
              </a:pPr>
              <a:r>
                <a:rPr lang="en-US" sz="1750" dirty="0"/>
                <a:t>Conflicting Objectives</a:t>
              </a:r>
            </a:p>
            <a:p>
              <a:pPr marL="357188" indent="-357188">
                <a:buFont typeface="Arial" panose="020B0604020202020204" pitchFamily="34" charset="0"/>
                <a:buChar char="•"/>
              </a:pPr>
              <a:r>
                <a:rPr lang="en-US" sz="1750" dirty="0"/>
                <a:t>Limited Resources</a:t>
              </a:r>
            </a:p>
            <a:p>
              <a:pPr marL="357188" indent="-357188">
                <a:buFont typeface="Arial" panose="020B0604020202020204" pitchFamily="34" charset="0"/>
                <a:buChar char="•"/>
              </a:pPr>
              <a:r>
                <a:rPr lang="en-US" sz="1750" dirty="0"/>
                <a:t>Combinatorial Many Options</a:t>
              </a:r>
            </a:p>
            <a:p>
              <a:pPr marL="357188" indent="-357188">
                <a:buFont typeface="Arial" panose="020B0604020202020204" pitchFamily="34" charset="0"/>
                <a:buChar char="•"/>
              </a:pPr>
              <a:r>
                <a:rPr lang="en-US" sz="1750" dirty="0"/>
                <a:t>Trade-Offs</a:t>
              </a:r>
            </a:p>
          </p:txBody>
        </p:sp>
        <p:sp>
          <p:nvSpPr>
            <p:cNvPr id="24" name="TextBox 23"/>
            <p:cNvSpPr txBox="1"/>
            <p:nvPr/>
          </p:nvSpPr>
          <p:spPr>
            <a:xfrm>
              <a:off x="7971717" y="1584545"/>
              <a:ext cx="6006015" cy="150633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500" b="1" dirty="0"/>
                <a:t>Mathematical &amp; Computational Models</a:t>
              </a:r>
            </a:p>
          </p:txBody>
        </p:sp>
      </p:grpSp>
      <p:grpSp>
        <p:nvGrpSpPr>
          <p:cNvPr id="3" name="Group 2"/>
          <p:cNvGrpSpPr/>
          <p:nvPr/>
        </p:nvGrpSpPr>
        <p:grpSpPr>
          <a:xfrm>
            <a:off x="393495" y="1435159"/>
            <a:ext cx="4327153" cy="3818793"/>
            <a:chOff x="393494" y="1207174"/>
            <a:chExt cx="4327153" cy="3818793"/>
          </a:xfrm>
        </p:grpSpPr>
        <p:grpSp>
          <p:nvGrpSpPr>
            <p:cNvPr id="8" name="Group 7"/>
            <p:cNvGrpSpPr/>
            <p:nvPr/>
          </p:nvGrpSpPr>
          <p:grpSpPr>
            <a:xfrm>
              <a:off x="393494" y="1207174"/>
              <a:ext cx="4327153" cy="3818793"/>
              <a:chOff x="228600" y="1631848"/>
              <a:chExt cx="6813896" cy="6110069"/>
            </a:xfrm>
          </p:grpSpPr>
          <p:sp>
            <p:nvSpPr>
              <p:cNvPr id="9" name="Rectangle 8"/>
              <p:cNvSpPr/>
              <p:nvPr/>
            </p:nvSpPr>
            <p:spPr bwMode="auto">
              <a:xfrm>
                <a:off x="228600" y="1631848"/>
                <a:ext cx="6813896" cy="6101925"/>
              </a:xfrm>
              <a:prstGeom prst="rect">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endParaRPr lang="en-US" sz="2000" dirty="0" err="1">
                  <a:solidFill>
                    <a:schemeClr val="bg1"/>
                  </a:solidFill>
                  <a:latin typeface="Arial" pitchFamily="-110" charset="0"/>
                  <a:ea typeface="ヒラギノ角ゴ ProN W3" pitchFamily="-110" charset="-128"/>
                  <a:cs typeface="ヒラギノ角ゴ ProN W3" pitchFamily="-110" charset="-128"/>
                  <a:sym typeface="Arial" pitchFamily="-110" charset="0"/>
                </a:endParaRPr>
              </a:p>
            </p:txBody>
          </p:sp>
          <p:pic>
            <p:nvPicPr>
              <p:cNvPr id="12" name="Picture 11"/>
              <p:cNvPicPr>
                <a:picLocks noChangeAspect="1"/>
              </p:cNvPicPr>
              <p:nvPr/>
            </p:nvPicPr>
            <p:blipFill>
              <a:blip r:embed="rId4"/>
              <a:stretch>
                <a:fillRect/>
              </a:stretch>
            </p:blipFill>
            <p:spPr>
              <a:xfrm>
                <a:off x="3373106" y="4901147"/>
                <a:ext cx="3220912" cy="2045713"/>
              </a:xfrm>
              <a:prstGeom prst="rect">
                <a:avLst/>
              </a:prstGeom>
              <a:ln>
                <a:solidFill>
                  <a:schemeClr val="tx2"/>
                </a:solidFill>
              </a:ln>
            </p:spPr>
          </p:pic>
          <p:sp>
            <p:nvSpPr>
              <p:cNvPr id="13" name="TextBox 12"/>
              <p:cNvSpPr txBox="1"/>
              <p:nvPr/>
            </p:nvSpPr>
            <p:spPr>
              <a:xfrm>
                <a:off x="1211069" y="7040186"/>
                <a:ext cx="1512312" cy="701731"/>
              </a:xfrm>
              <a:prstGeom prst="rect">
                <a:avLst/>
              </a:prstGeom>
              <a:noFill/>
            </p:spPr>
            <p:txBody>
              <a:bodyPr wrap="none" rtlCol="0">
                <a:spAutoFit/>
              </a:bodyPr>
              <a:lstStyle/>
              <a:p>
                <a:r>
                  <a:rPr lang="en-US" sz="2250" dirty="0"/>
                  <a:t>Sparse</a:t>
                </a:r>
              </a:p>
            </p:txBody>
          </p:sp>
          <p:sp>
            <p:nvSpPr>
              <p:cNvPr id="14" name="TextBox 13"/>
              <p:cNvSpPr txBox="1"/>
              <p:nvPr/>
            </p:nvSpPr>
            <p:spPr>
              <a:xfrm>
                <a:off x="4155487" y="6949499"/>
                <a:ext cx="2105201" cy="701731"/>
              </a:xfrm>
              <a:prstGeom prst="rect">
                <a:avLst/>
              </a:prstGeom>
              <a:noFill/>
            </p:spPr>
            <p:txBody>
              <a:bodyPr wrap="none" rtlCol="0">
                <a:spAutoFit/>
              </a:bodyPr>
              <a:lstStyle/>
              <a:p>
                <a:r>
                  <a:rPr lang="en-US" sz="2250" dirty="0"/>
                  <a:t>Uncertain</a:t>
                </a:r>
              </a:p>
            </p:txBody>
          </p:sp>
          <p:pic>
            <p:nvPicPr>
              <p:cNvPr id="15" name="Picture 2" descr="Image result for wearables + personalized medic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1633"/>
              <a:stretch/>
            </p:blipFill>
            <p:spPr bwMode="auto">
              <a:xfrm>
                <a:off x="330781" y="1727716"/>
                <a:ext cx="1970719" cy="24098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374887" y="1717742"/>
                <a:ext cx="2353180" cy="701731"/>
              </a:xfrm>
              <a:prstGeom prst="rect">
                <a:avLst/>
              </a:prstGeom>
              <a:noFill/>
            </p:spPr>
            <p:txBody>
              <a:bodyPr wrap="none" rtlCol="0">
                <a:spAutoFit/>
              </a:bodyPr>
              <a:lstStyle/>
              <a:p>
                <a:r>
                  <a:rPr lang="en-US" sz="2250" dirty="0"/>
                  <a:t>Distributed</a:t>
                </a:r>
              </a:p>
            </p:txBody>
          </p:sp>
          <p:sp>
            <p:nvSpPr>
              <p:cNvPr id="17" name="TextBox 16"/>
              <p:cNvSpPr txBox="1"/>
              <p:nvPr/>
            </p:nvSpPr>
            <p:spPr>
              <a:xfrm>
                <a:off x="4261706" y="2644454"/>
                <a:ext cx="1780687" cy="701731"/>
              </a:xfrm>
              <a:prstGeom prst="rect">
                <a:avLst/>
              </a:prstGeom>
              <a:noFill/>
            </p:spPr>
            <p:txBody>
              <a:bodyPr wrap="none" rtlCol="0">
                <a:spAutoFit/>
              </a:bodyPr>
              <a:lstStyle/>
              <a:p>
                <a:r>
                  <a:rPr lang="en-US" sz="2250" dirty="0"/>
                  <a:t>Massive</a:t>
                </a:r>
              </a:p>
            </p:txBody>
          </p:sp>
          <p:pic>
            <p:nvPicPr>
              <p:cNvPr id="18" name="Picture 4" descr="Image result for big d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544" y="3255229"/>
                <a:ext cx="2657475" cy="17145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098101" y="1836072"/>
                <a:ext cx="1465564" cy="88639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3000" b="1" dirty="0"/>
                  <a:t>Data</a:t>
                </a:r>
                <a:endParaRPr lang="en-US" sz="2750" b="1" dirty="0"/>
              </a:p>
            </p:txBody>
          </p:sp>
          <p:pic>
            <p:nvPicPr>
              <p:cNvPr id="11" name="Picture 10"/>
              <p:cNvPicPr>
                <a:picLocks noChangeAspect="1"/>
              </p:cNvPicPr>
              <p:nvPr/>
            </p:nvPicPr>
            <p:blipFill>
              <a:blip r:embed="rId7"/>
              <a:stretch>
                <a:fillRect/>
              </a:stretch>
            </p:blipFill>
            <p:spPr>
              <a:xfrm>
                <a:off x="330781" y="4403042"/>
                <a:ext cx="2744627" cy="2684400"/>
              </a:xfrm>
              <a:prstGeom prst="rect">
                <a:avLst/>
              </a:prstGeom>
            </p:spPr>
          </p:pic>
        </p:grpSp>
        <p:pic>
          <p:nvPicPr>
            <p:cNvPr id="1026" name="Picture 2" descr="Image result for logistics"/>
            <p:cNvPicPr>
              <a:picLocks noChangeAspect="1" noChangeArrowheads="1"/>
            </p:cNvPicPr>
            <p:nvPr/>
          </p:nvPicPr>
          <p:blipFill rotWithShape="1">
            <a:blip r:embed="rId8">
              <a:extLst>
                <a:ext uri="{28A0092B-C50C-407E-A947-70E740481C1C}">
                  <a14:useLocalDpi xmlns:a14="http://schemas.microsoft.com/office/drawing/2010/main" val="0"/>
                </a:ext>
              </a:extLst>
            </a:blip>
            <a:srcRect l="22795" t="1414" r="22989"/>
            <a:stretch/>
          </p:blipFill>
          <p:spPr bwMode="auto">
            <a:xfrm>
              <a:off x="1665452" y="1648250"/>
              <a:ext cx="1349467" cy="13504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142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6"/>
          </p:nvPr>
        </p:nvSpPr>
        <p:spPr/>
        <p:txBody>
          <a:bodyPr>
            <a:normAutofit/>
          </a:bodyPr>
          <a:lstStyle/>
          <a:p>
            <a:pPr algn="l"/>
            <a:r>
              <a:rPr lang="en-US" dirty="0" smtClean="0">
                <a:solidFill>
                  <a:schemeClr val="tx1"/>
                </a:solidFill>
              </a:rPr>
              <a:t>Key Takeaways</a:t>
            </a:r>
            <a:endParaRPr lang="en-US" dirty="0">
              <a:solidFill>
                <a:schemeClr val="tx1"/>
              </a:solidFill>
            </a:endParaRPr>
          </a:p>
        </p:txBody>
      </p:sp>
      <p:sp>
        <p:nvSpPr>
          <p:cNvPr id="4" name="Rectangle 3"/>
          <p:cNvSpPr/>
          <p:nvPr/>
        </p:nvSpPr>
        <p:spPr>
          <a:xfrm>
            <a:off x="224416" y="908154"/>
            <a:ext cx="8182165" cy="5109091"/>
          </a:xfrm>
          <a:prstGeom prst="rect">
            <a:avLst/>
          </a:prstGeom>
        </p:spPr>
        <p:txBody>
          <a:bodyPr wrap="square">
            <a:spAutoFit/>
          </a:bodyPr>
          <a:lstStyle/>
          <a:p>
            <a:pPr marL="294037" indent="-321469">
              <a:buFont typeface="+mj-lt"/>
              <a:buAutoNum type="arabicPeriod"/>
            </a:pPr>
            <a:endParaRPr lang="en-US" dirty="0" smtClean="0"/>
          </a:p>
          <a:p>
            <a:pPr marL="294037" indent="-321469">
              <a:buFont typeface="+mj-lt"/>
              <a:buAutoNum type="arabicPeriod"/>
            </a:pPr>
            <a:r>
              <a:rPr lang="en-US" sz="2800" dirty="0"/>
              <a:t>Distribution &amp; Logistics </a:t>
            </a:r>
            <a:r>
              <a:rPr lang="en-US" sz="2800" dirty="0" smtClean="0"/>
              <a:t>are </a:t>
            </a:r>
            <a:r>
              <a:rPr lang="en-US" sz="2800" dirty="0"/>
              <a:t>at an Inflection Point</a:t>
            </a:r>
            <a:r>
              <a:rPr lang="en-US" sz="2800" dirty="0" smtClean="0"/>
              <a:t>.</a:t>
            </a:r>
          </a:p>
          <a:p>
            <a:pPr marL="294037" indent="-321469">
              <a:buFont typeface="+mj-lt"/>
              <a:buAutoNum type="arabicPeriod"/>
            </a:pPr>
            <a:r>
              <a:rPr lang="en-US" sz="2800" dirty="0"/>
              <a:t>We need to Rethink Distribution and Logistics </a:t>
            </a:r>
            <a:r>
              <a:rPr lang="en-US" sz="2800" dirty="0" smtClean="0"/>
              <a:t>Design. </a:t>
            </a:r>
          </a:p>
          <a:p>
            <a:pPr marL="294037" indent="-321469">
              <a:buFont typeface="+mj-lt"/>
              <a:buAutoNum type="arabicPeriod"/>
            </a:pPr>
            <a:r>
              <a:rPr lang="en-US" sz="2800" dirty="0" smtClean="0">
                <a:ea typeface="SimSun" panose="02010600030101010101" pitchFamily="2" charset="-122"/>
              </a:rPr>
              <a:t>We </a:t>
            </a:r>
            <a:r>
              <a:rPr lang="en-US" sz="2800" dirty="0">
                <a:ea typeface="SimSun" panose="02010600030101010101" pitchFamily="2" charset="-122"/>
              </a:rPr>
              <a:t>need to think differently about how resources are acquired, managed and allocated to fulfill today’s customer requests</a:t>
            </a:r>
            <a:r>
              <a:rPr lang="en-US" sz="2800" dirty="0" smtClean="0">
                <a:ea typeface="SimSun" panose="02010600030101010101" pitchFamily="2" charset="-122"/>
              </a:rPr>
              <a:t>.</a:t>
            </a:r>
            <a:endParaRPr lang="en-US" sz="2800" dirty="0"/>
          </a:p>
          <a:p>
            <a:pPr marL="294037" indent="-321469">
              <a:buFont typeface="+mj-lt"/>
              <a:buAutoNum type="arabicPeriod"/>
            </a:pPr>
            <a:r>
              <a:rPr lang="en-US" sz="2800" dirty="0"/>
              <a:t>On-Demand models provide quick access to scale through lower capacity and commitment granularities, but with different cost structures than traditional options.  </a:t>
            </a:r>
            <a:endParaRPr lang="en-US" sz="2800" dirty="0" smtClean="0"/>
          </a:p>
          <a:p>
            <a:pPr marL="294037" indent="-321469">
              <a:buFont typeface="+mj-lt"/>
              <a:buAutoNum type="arabicPeriod"/>
            </a:pPr>
            <a:r>
              <a:rPr lang="en-US" sz="2800" dirty="0" smtClean="0"/>
              <a:t>Other Supply-Side Innovations Abound</a:t>
            </a:r>
            <a:endParaRPr lang="en-US" sz="2800" dirty="0"/>
          </a:p>
        </p:txBody>
      </p:sp>
    </p:spTree>
    <p:extLst>
      <p:ext uri="{BB962C8B-B14F-4D97-AF65-F5344CB8AC3E}">
        <p14:creationId xmlns:p14="http://schemas.microsoft.com/office/powerpoint/2010/main" val="2930717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srcRect t="7991" b="7991"/>
          <a:stretch>
            <a:fillRect/>
          </a:stretch>
        </p:blipFill>
        <p:spPr>
          <a:xfrm>
            <a:off x="-81280" y="-60960"/>
            <a:ext cx="9225280" cy="6918960"/>
          </a:xfrm>
          <a:prstGeom prst="rect">
            <a:avLst/>
          </a:prstGeom>
        </p:spPr>
      </p:pic>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295567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smtClean="0"/>
              <a:t>Questions, Comments, Concerns?</a:t>
            </a:r>
            <a:endParaRPr lang="en-US" dirty="0"/>
          </a:p>
        </p:txBody>
      </p:sp>
      <p:pic>
        <p:nvPicPr>
          <p:cNvPr id="3" name="Picture 2" descr="https://pbs.twimg.com/profile_images/615680132565504000/EIpgSD2K.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4988" t="20012" r="14554" b="22950"/>
          <a:stretch/>
        </p:blipFill>
        <p:spPr bwMode="auto">
          <a:xfrm>
            <a:off x="2510283" y="3590127"/>
            <a:ext cx="1280160" cy="1036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Jennifer A. Pazour, Ph.D. | Research that &quot;moves&quot; - Google Chrom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4397" y="2044198"/>
            <a:ext cx="4951417" cy="3820539"/>
          </a:xfrm>
          <a:prstGeom prst="rect">
            <a:avLst/>
          </a:prstGeom>
        </p:spPr>
      </p:pic>
      <p:sp>
        <p:nvSpPr>
          <p:cNvPr id="5" name="Rectangle 4"/>
          <p:cNvSpPr/>
          <p:nvPr/>
        </p:nvSpPr>
        <p:spPr>
          <a:xfrm>
            <a:off x="2252678" y="4526196"/>
            <a:ext cx="1661352" cy="369332"/>
          </a:xfrm>
          <a:prstGeom prst="rect">
            <a:avLst/>
          </a:prstGeom>
        </p:spPr>
        <p:txBody>
          <a:bodyPr wrap="none">
            <a:spAutoFit/>
          </a:bodyPr>
          <a:lstStyle/>
          <a:p>
            <a:r>
              <a:rPr lang="en-US" dirty="0"/>
              <a:t>Twitter: </a:t>
            </a:r>
            <a:r>
              <a:rPr lang="en-US" dirty="0" err="1"/>
              <a:t>jpazour</a:t>
            </a:r>
            <a:endParaRPr lang="en-US" dirty="0"/>
          </a:p>
        </p:txBody>
      </p:sp>
      <p:pic>
        <p:nvPicPr>
          <p:cNvPr id="6" name="Picture 4" descr="http://blog.softwareinsider.org/wp-content/uploads/2015/07/linkedi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7753" y="4934893"/>
            <a:ext cx="1932110" cy="7131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4055" y="3187945"/>
            <a:ext cx="2245808" cy="83099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2400" dirty="0"/>
              <a:t>Email: </a:t>
            </a:r>
            <a:br>
              <a:rPr lang="en-US" sz="2400" dirty="0"/>
            </a:br>
            <a:r>
              <a:rPr lang="en-US" sz="2400" dirty="0">
                <a:hlinkClick r:id="rId5"/>
              </a:rPr>
              <a:t>pazouj@rpi.edu</a:t>
            </a:r>
            <a:r>
              <a:rPr lang="en-US" sz="2400" dirty="0"/>
              <a:t> </a:t>
            </a:r>
          </a:p>
        </p:txBody>
      </p:sp>
      <p:sp>
        <p:nvSpPr>
          <p:cNvPr id="8" name="Rectangle 7"/>
          <p:cNvSpPr/>
          <p:nvPr/>
        </p:nvSpPr>
        <p:spPr>
          <a:xfrm>
            <a:off x="4526399" y="1494407"/>
            <a:ext cx="4856583" cy="369332"/>
          </a:xfrm>
          <a:prstGeom prst="rect">
            <a:avLst/>
          </a:prstGeom>
        </p:spPr>
        <p:txBody>
          <a:bodyPr wrap="square">
            <a:spAutoFit/>
          </a:bodyPr>
          <a:lstStyle/>
          <a:p>
            <a:r>
              <a:rPr lang="en-US" dirty="0">
                <a:hlinkClick r:id="rId6"/>
              </a:rPr>
              <a:t>http://jenpazour.wordpress.com/</a:t>
            </a:r>
            <a:endParaRPr lang="en-US" dirty="0"/>
          </a:p>
        </p:txBody>
      </p:sp>
      <p:sp>
        <p:nvSpPr>
          <p:cNvPr id="9" name="Rectangle 8"/>
          <p:cNvSpPr/>
          <p:nvPr/>
        </p:nvSpPr>
        <p:spPr>
          <a:xfrm>
            <a:off x="684805" y="5463421"/>
            <a:ext cx="1618007" cy="369332"/>
          </a:xfrm>
          <a:prstGeom prst="rect">
            <a:avLst/>
          </a:prstGeom>
        </p:spPr>
        <p:txBody>
          <a:bodyPr wrap="none">
            <a:spAutoFit/>
          </a:bodyPr>
          <a:lstStyle/>
          <a:p>
            <a:r>
              <a:rPr lang="en-US" dirty="0"/>
              <a:t>Jennifer Pazour</a:t>
            </a:r>
          </a:p>
        </p:txBody>
      </p:sp>
      <p:sp>
        <p:nvSpPr>
          <p:cNvPr id="10" name="Rectangle 9"/>
          <p:cNvSpPr/>
          <p:nvPr/>
        </p:nvSpPr>
        <p:spPr>
          <a:xfrm>
            <a:off x="113536" y="1030274"/>
            <a:ext cx="3676907" cy="1477328"/>
          </a:xfrm>
          <a:prstGeom prst="rect">
            <a:avLst/>
          </a:prstGeom>
        </p:spPr>
        <p:txBody>
          <a:bodyPr wrap="square">
            <a:spAutoFit/>
          </a:bodyPr>
          <a:lstStyle/>
          <a:p>
            <a:r>
              <a:rPr lang="en-US" dirty="0"/>
              <a:t>Jennifer Pazour, Ph.D., </a:t>
            </a:r>
          </a:p>
          <a:p>
            <a:r>
              <a:rPr lang="en-US" dirty="0" smtClean="0"/>
              <a:t>Associate </a:t>
            </a:r>
            <a:r>
              <a:rPr lang="en-US" dirty="0"/>
              <a:t>Professor of Industrial </a:t>
            </a:r>
            <a:br>
              <a:rPr lang="en-US" dirty="0"/>
            </a:br>
            <a:r>
              <a:rPr lang="en-US" dirty="0"/>
              <a:t>and Systems Engineering</a:t>
            </a:r>
          </a:p>
          <a:p>
            <a:r>
              <a:rPr lang="en-US" dirty="0"/>
              <a:t>Rensselaer Polytechnic Institute (RPI</a:t>
            </a:r>
            <a:r>
              <a:rPr lang="en-US" dirty="0" smtClean="0"/>
              <a:t>)</a:t>
            </a:r>
          </a:p>
          <a:p>
            <a:r>
              <a:rPr lang="en-US" dirty="0" smtClean="0"/>
              <a:t>Troy, New York, USA</a:t>
            </a:r>
            <a:endParaRPr lang="en-US" dirty="0"/>
          </a:p>
        </p:txBody>
      </p:sp>
    </p:spTree>
    <p:extLst>
      <p:ext uri="{BB962C8B-B14F-4D97-AF65-F5344CB8AC3E}">
        <p14:creationId xmlns:p14="http://schemas.microsoft.com/office/powerpoint/2010/main" val="963377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6"/>
          </p:nvPr>
        </p:nvSpPr>
        <p:spPr>
          <a:xfrm>
            <a:off x="322739" y="1782696"/>
            <a:ext cx="8665584" cy="525718"/>
          </a:xfrm>
        </p:spPr>
        <p:txBody>
          <a:bodyPr>
            <a:noAutofit/>
          </a:bodyPr>
          <a:lstStyle/>
          <a:p>
            <a:pPr algn="ctr"/>
            <a:r>
              <a:rPr lang="en-US" sz="2800" b="1" dirty="0">
                <a:solidFill>
                  <a:srgbClr val="1A75CF"/>
                </a:solidFill>
              </a:rPr>
              <a:t>a wide variety of requests </a:t>
            </a:r>
          </a:p>
          <a:p>
            <a:pPr algn="ctr"/>
            <a:r>
              <a:rPr lang="en-US" sz="2800" b="1" dirty="0">
                <a:solidFill>
                  <a:srgbClr val="1A75CF"/>
                </a:solidFill>
              </a:rPr>
              <a:t>to be fulfilled quickly </a:t>
            </a:r>
          </a:p>
          <a:p>
            <a:pPr algn="ctr"/>
            <a:r>
              <a:rPr lang="en-US" sz="2800" b="1" dirty="0">
                <a:solidFill>
                  <a:srgbClr val="1A75CF"/>
                </a:solidFill>
              </a:rPr>
              <a:t>with little warning </a:t>
            </a:r>
          </a:p>
          <a:p>
            <a:pPr algn="ctr"/>
            <a:r>
              <a:rPr lang="en-US" sz="2800" b="1" dirty="0">
                <a:solidFill>
                  <a:srgbClr val="1A75CF"/>
                </a:solidFill>
              </a:rPr>
              <a:t>in small units </a:t>
            </a:r>
          </a:p>
          <a:p>
            <a:pPr algn="ctr"/>
            <a:r>
              <a:rPr lang="en-US" sz="2800" b="1" dirty="0">
                <a:solidFill>
                  <a:srgbClr val="1A75CF"/>
                </a:solidFill>
              </a:rPr>
              <a:t>to many dispersed locations </a:t>
            </a:r>
          </a:p>
          <a:p>
            <a:pPr algn="ctr"/>
            <a:r>
              <a:rPr lang="en-US" sz="2800" b="1" dirty="0">
                <a:solidFill>
                  <a:srgbClr val="1A75CF"/>
                </a:solidFill>
              </a:rPr>
              <a:t>at low costs.</a:t>
            </a:r>
          </a:p>
          <a:p>
            <a:endParaRPr lang="en-US" sz="1200" dirty="0">
              <a:solidFill>
                <a:srgbClr val="1A75CF"/>
              </a:solidFill>
            </a:endParaRPr>
          </a:p>
        </p:txBody>
      </p:sp>
      <p:sp>
        <p:nvSpPr>
          <p:cNvPr id="2" name="Title 1"/>
          <p:cNvSpPr>
            <a:spLocks noGrp="1"/>
          </p:cNvSpPr>
          <p:nvPr>
            <p:ph type="title" idx="4294967295"/>
          </p:nvPr>
        </p:nvSpPr>
        <p:spPr>
          <a:xfrm>
            <a:off x="639098" y="1080508"/>
            <a:ext cx="7608888" cy="577850"/>
          </a:xfrm>
          <a:prstGeom prst="rect">
            <a:avLst/>
          </a:prstGeom>
        </p:spPr>
        <p:txBody>
          <a:bodyPr>
            <a:noAutofit/>
          </a:bodyPr>
          <a:lstStyle/>
          <a:p>
            <a:pPr algn="ctr"/>
            <a:r>
              <a:rPr lang="en-US" sz="4500" b="1" dirty="0"/>
              <a:t>Today’s Customers Expect</a:t>
            </a:r>
          </a:p>
        </p:txBody>
      </p:sp>
      <p:sp>
        <p:nvSpPr>
          <p:cNvPr id="6" name="Text Placeholder 1"/>
          <p:cNvSpPr txBox="1">
            <a:spLocks/>
          </p:cNvSpPr>
          <p:nvPr/>
        </p:nvSpPr>
        <p:spPr>
          <a:xfrm>
            <a:off x="224416" y="167593"/>
            <a:ext cx="8665584" cy="5257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1800"/>
              </a:spcAft>
              <a:buFontTx/>
              <a:buNone/>
              <a:defRPr sz="2400" b="1" kern="1200" spc="100" baseline="0">
                <a:solidFill>
                  <a:schemeClr val="bg1">
                    <a:lumMod val="50000"/>
                  </a:schemeClr>
                </a:solidFill>
                <a:latin typeface="+mn-lt"/>
                <a:ea typeface="+mn-ea"/>
                <a:cs typeface="+mn-cs"/>
              </a:defRPr>
            </a:lvl1pPr>
            <a:lvl2pPr marL="169863" indent="-169863" algn="l" defTabSz="914400" rtl="0" eaLnBrk="1" latinLnBrk="0" hangingPunct="1">
              <a:lnSpc>
                <a:spcPct val="90000"/>
              </a:lnSpc>
              <a:spcBef>
                <a:spcPts val="2000"/>
              </a:spcBef>
              <a:buClr>
                <a:srgbClr val="DB091C"/>
              </a:buClr>
              <a:buFont typeface="Wingdings" panose="05000000000000000000" pitchFamily="2" charset="2"/>
              <a:buChar char="§"/>
              <a:defRPr sz="1800" kern="1200" baseline="0">
                <a:solidFill>
                  <a:srgbClr val="5F6062"/>
                </a:solidFill>
                <a:latin typeface="+mn-lt"/>
                <a:ea typeface="+mn-ea"/>
                <a:cs typeface="+mn-cs"/>
              </a:defRPr>
            </a:lvl2pPr>
            <a:lvl3pPr marL="398463" indent="-171450" algn="l" defTabSz="914400" rtl="0" eaLnBrk="1" latinLnBrk="0" hangingPunct="1">
              <a:lnSpc>
                <a:spcPct val="90000"/>
              </a:lnSpc>
              <a:spcBef>
                <a:spcPts val="600"/>
              </a:spcBef>
              <a:buClr>
                <a:srgbClr val="DB091C"/>
              </a:buClr>
              <a:buFont typeface="Arial" panose="020B0604020202020204" pitchFamily="34" charset="0"/>
              <a:buChar char="−"/>
              <a:defRPr sz="1400" kern="1200" baseline="0">
                <a:solidFill>
                  <a:srgbClr val="5F606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2424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242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Motivation</a:t>
            </a:r>
            <a:endParaRPr lang="en-US" dirty="0"/>
          </a:p>
        </p:txBody>
      </p:sp>
    </p:spTree>
    <p:extLst>
      <p:ext uri="{BB962C8B-B14F-4D97-AF65-F5344CB8AC3E}">
        <p14:creationId xmlns:p14="http://schemas.microsoft.com/office/powerpoint/2010/main" val="3004104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smtClean="0"/>
              <a:t>Motivation</a:t>
            </a:r>
            <a:endParaRPr lang="en-US" dirty="0"/>
          </a:p>
        </p:txBody>
      </p:sp>
      <p:pic>
        <p:nvPicPr>
          <p:cNvPr id="7" name="Picture 2" descr="https://www.joinforge.com/wp-content/uploads/2017/06/talent-pool.png"/>
          <p:cNvPicPr>
            <a:picLocks noChangeAspect="1" noChangeArrowheads="1"/>
          </p:cNvPicPr>
          <p:nvPr/>
        </p:nvPicPr>
        <p:blipFill rotWithShape="1">
          <a:blip r:embed="rId3">
            <a:extLst>
              <a:ext uri="{28A0092B-C50C-407E-A947-70E740481C1C}">
                <a14:useLocalDpi xmlns:a14="http://schemas.microsoft.com/office/drawing/2010/main" val="0"/>
              </a:ext>
            </a:extLst>
          </a:blip>
          <a:srcRect t="12922" r="78510" b="44611"/>
          <a:stretch/>
        </p:blipFill>
        <p:spPr bwMode="auto">
          <a:xfrm>
            <a:off x="1379162" y="2618174"/>
            <a:ext cx="2160270" cy="2401238"/>
          </a:xfrm>
          <a:prstGeom prst="rect">
            <a:avLst/>
          </a:prstGeom>
          <a:ln>
            <a:solidFill>
              <a:srgbClr val="F30617"/>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a:xfrm>
            <a:off x="1385959" y="2314681"/>
            <a:ext cx="6524625" cy="3019425"/>
          </a:xfrm>
          <a:prstGeom prst="rect">
            <a:avLst/>
          </a:prstGeom>
        </p:spPr>
        <p:txBody>
          <a:bodyPr vert="horz"/>
          <a:lstStyle>
            <a:lvl1pPr marL="0" indent="0" algn="l" defTabSz="457200" rtl="0" eaLnBrk="1" latinLnBrk="0" hangingPunct="1">
              <a:spcBef>
                <a:spcPct val="20000"/>
              </a:spcBef>
              <a:buFontTx/>
              <a:buNone/>
              <a:defRPr sz="3200" b="1" kern="1200">
                <a:solidFill>
                  <a:schemeClr val="tx1"/>
                </a:solidFill>
                <a:latin typeface="+mn-lt"/>
                <a:ea typeface="+mn-ea"/>
                <a:cs typeface="+mn-cs"/>
              </a:defRPr>
            </a:lvl1pPr>
            <a:lvl2pPr marL="742950" indent="-285750" algn="l" defTabSz="457200" rtl="0" eaLnBrk="1" latinLnBrk="0" hangingPunct="1">
              <a:spcBef>
                <a:spcPct val="20000"/>
              </a:spcBef>
              <a:buClr>
                <a:srgbClr val="DB091C"/>
              </a:buClr>
              <a:buFont typeface="Arial"/>
              <a:buChar char="•"/>
              <a:defRPr sz="2800" kern="1200">
                <a:solidFill>
                  <a:srgbClr val="424242"/>
                </a:solidFill>
                <a:latin typeface="+mn-lt"/>
                <a:ea typeface="+mn-ea"/>
                <a:cs typeface="+mn-cs"/>
              </a:defRPr>
            </a:lvl2pPr>
            <a:lvl3pPr marL="1143000" indent="-228600" algn="l" defTabSz="457200" rtl="0" eaLnBrk="1" latinLnBrk="0" hangingPunct="1">
              <a:spcBef>
                <a:spcPct val="20000"/>
              </a:spcBef>
              <a:buClr>
                <a:srgbClr val="DB091C"/>
              </a:buClr>
              <a:buFont typeface="Lucida Grande"/>
              <a:buChar char="–"/>
              <a:defRPr sz="2400" kern="1200">
                <a:solidFill>
                  <a:srgbClr val="42424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2424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2424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9" name="Text Placeholder 2"/>
          <p:cNvSpPr txBox="1">
            <a:spLocks/>
          </p:cNvSpPr>
          <p:nvPr/>
        </p:nvSpPr>
        <p:spPr>
          <a:xfrm>
            <a:off x="4905344" y="2314681"/>
            <a:ext cx="6524625" cy="3019425"/>
          </a:xfrm>
          <a:prstGeom prst="rect">
            <a:avLst/>
          </a:prstGeom>
        </p:spPr>
        <p:txBody>
          <a:bodyPr vert="horz"/>
          <a:lstStyle>
            <a:lvl1pPr marL="0" indent="0" algn="l" defTabSz="457200" rtl="0" eaLnBrk="1" latinLnBrk="0" hangingPunct="1">
              <a:spcBef>
                <a:spcPct val="20000"/>
              </a:spcBef>
              <a:buFontTx/>
              <a:buNone/>
              <a:defRPr sz="3200" b="1" kern="1200">
                <a:solidFill>
                  <a:schemeClr val="tx1"/>
                </a:solidFill>
                <a:latin typeface="+mn-lt"/>
                <a:ea typeface="+mn-ea"/>
                <a:cs typeface="+mn-cs"/>
              </a:defRPr>
            </a:lvl1pPr>
            <a:lvl2pPr marL="742950" indent="-285750" algn="l" defTabSz="457200" rtl="0" eaLnBrk="1" latinLnBrk="0" hangingPunct="1">
              <a:spcBef>
                <a:spcPct val="20000"/>
              </a:spcBef>
              <a:buClr>
                <a:srgbClr val="DB091C"/>
              </a:buClr>
              <a:buFont typeface="Arial"/>
              <a:buChar char="•"/>
              <a:defRPr sz="2800" kern="1200">
                <a:solidFill>
                  <a:srgbClr val="424242"/>
                </a:solidFill>
                <a:latin typeface="+mn-lt"/>
                <a:ea typeface="+mn-ea"/>
                <a:cs typeface="+mn-cs"/>
              </a:defRPr>
            </a:lvl2pPr>
            <a:lvl3pPr marL="1143000" indent="-228600" algn="l" defTabSz="457200" rtl="0" eaLnBrk="1" latinLnBrk="0" hangingPunct="1">
              <a:spcBef>
                <a:spcPct val="20000"/>
              </a:spcBef>
              <a:buClr>
                <a:srgbClr val="DB091C"/>
              </a:buClr>
              <a:buFont typeface="Lucida Grande"/>
              <a:buChar char="–"/>
              <a:defRPr sz="2400" kern="1200">
                <a:solidFill>
                  <a:srgbClr val="42424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2424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2424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0" name="Not Equal 9"/>
          <p:cNvSpPr/>
          <p:nvPr/>
        </p:nvSpPr>
        <p:spPr>
          <a:xfrm>
            <a:off x="3539433" y="3403027"/>
            <a:ext cx="1731645" cy="1020128"/>
          </a:xfrm>
          <a:prstGeom prst="mathNotEqual">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1" name="Rectangle 10"/>
          <p:cNvSpPr/>
          <p:nvPr/>
        </p:nvSpPr>
        <p:spPr>
          <a:xfrm>
            <a:off x="1843992" y="4963513"/>
            <a:ext cx="1067536" cy="461665"/>
          </a:xfrm>
          <a:prstGeom prst="rect">
            <a:avLst/>
          </a:prstGeom>
        </p:spPr>
        <p:txBody>
          <a:bodyPr wrap="none">
            <a:spAutoFit/>
          </a:bodyPr>
          <a:lstStyle/>
          <a:p>
            <a:r>
              <a:rPr lang="en-US" sz="2400" b="1" dirty="0"/>
              <a:t>Today</a:t>
            </a:r>
          </a:p>
        </p:txBody>
      </p:sp>
      <p:sp>
        <p:nvSpPr>
          <p:cNvPr id="12" name="Rectangle 11"/>
          <p:cNvSpPr/>
          <p:nvPr/>
        </p:nvSpPr>
        <p:spPr>
          <a:xfrm>
            <a:off x="5670546" y="4963513"/>
            <a:ext cx="1640834" cy="461665"/>
          </a:xfrm>
          <a:prstGeom prst="rect">
            <a:avLst/>
          </a:prstGeom>
        </p:spPr>
        <p:txBody>
          <a:bodyPr wrap="none">
            <a:spAutoFit/>
          </a:bodyPr>
          <a:lstStyle/>
          <a:p>
            <a:r>
              <a:rPr lang="en-US" sz="2400" b="1" dirty="0"/>
              <a:t>Yesterday</a:t>
            </a:r>
          </a:p>
        </p:txBody>
      </p:sp>
      <p:sp>
        <p:nvSpPr>
          <p:cNvPr id="13" name="Title 2"/>
          <p:cNvSpPr txBox="1">
            <a:spLocks/>
          </p:cNvSpPr>
          <p:nvPr/>
        </p:nvSpPr>
        <p:spPr>
          <a:xfrm>
            <a:off x="437646" y="925436"/>
            <a:ext cx="8239124" cy="1260097"/>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1A75CF"/>
                </a:solidFill>
              </a:rPr>
              <a:t>Today’s </a:t>
            </a:r>
            <a:r>
              <a:rPr lang="en-US" sz="4000" b="1" dirty="0" smtClean="0">
                <a:solidFill>
                  <a:srgbClr val="1A75CF"/>
                </a:solidFill>
              </a:rPr>
              <a:t>Distribution Systems </a:t>
            </a:r>
            <a:r>
              <a:rPr lang="en-US" sz="4000" b="1" dirty="0">
                <a:solidFill>
                  <a:srgbClr val="1A75CF"/>
                </a:solidFill>
              </a:rPr>
              <a:t>are Optimized for Yesterday’s Customers</a:t>
            </a:r>
          </a:p>
        </p:txBody>
      </p:sp>
      <p:grpSp>
        <p:nvGrpSpPr>
          <p:cNvPr id="23" name="Group 22"/>
          <p:cNvGrpSpPr/>
          <p:nvPr/>
        </p:nvGrpSpPr>
        <p:grpSpPr>
          <a:xfrm>
            <a:off x="5357319" y="2533436"/>
            <a:ext cx="2190406" cy="2430077"/>
            <a:chOff x="8571710" y="2681898"/>
            <a:chExt cx="3504649" cy="3888123"/>
          </a:xfrm>
        </p:grpSpPr>
        <p:sp>
          <p:nvSpPr>
            <p:cNvPr id="5" name="Rectangle 4"/>
            <p:cNvSpPr/>
            <p:nvPr/>
          </p:nvSpPr>
          <p:spPr bwMode="auto">
            <a:xfrm>
              <a:off x="8571710" y="2681898"/>
              <a:ext cx="3504649" cy="3888123"/>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endParaRPr lang="en-US" sz="2000" dirty="0" err="1">
                <a:solidFill>
                  <a:schemeClr val="bg1"/>
                </a:solidFill>
                <a:latin typeface="Arial" pitchFamily="-110" charset="0"/>
                <a:ea typeface="ヒラギノ角ゴ ProN W3" pitchFamily="-110" charset="-128"/>
                <a:cs typeface="ヒラギノ角ゴ ProN W3" pitchFamily="-110" charset="-128"/>
                <a:sym typeface="Arial" pitchFamily="-110" charset="0"/>
              </a:endParaRPr>
            </a:p>
          </p:txBody>
        </p:sp>
        <p:grpSp>
          <p:nvGrpSpPr>
            <p:cNvPr id="22" name="Group 21"/>
            <p:cNvGrpSpPr/>
            <p:nvPr/>
          </p:nvGrpSpPr>
          <p:grpSpPr>
            <a:xfrm>
              <a:off x="8960817" y="2993447"/>
              <a:ext cx="2770633" cy="3268652"/>
              <a:chOff x="8960817" y="2993447"/>
              <a:chExt cx="2770633" cy="3268652"/>
            </a:xfrm>
          </p:grpSpPr>
          <p:pic>
            <p:nvPicPr>
              <p:cNvPr id="1026" name="Picture 2" descr="Image result for outside retail store +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76" t="23812" r="48060" b="15571"/>
              <a:stretch/>
            </p:blipFill>
            <p:spPr bwMode="auto">
              <a:xfrm>
                <a:off x="9984308" y="2993447"/>
                <a:ext cx="1747142" cy="13727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outside retail store +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76" t="23812" r="48060" b="15571"/>
              <a:stretch/>
            </p:blipFill>
            <p:spPr bwMode="auto">
              <a:xfrm>
                <a:off x="9984308" y="4889344"/>
                <a:ext cx="1747142" cy="137275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bwMode="auto">
              <a:xfrm flipV="1">
                <a:off x="8960817" y="3784182"/>
                <a:ext cx="968521" cy="669908"/>
              </a:xfrm>
              <a:prstGeom prst="straightConnector1">
                <a:avLst/>
              </a:prstGeom>
              <a:solidFill>
                <a:srgbClr val="C0C0C0"/>
              </a:solidFill>
              <a:ln w="57150" cap="flat" cmpd="sng" algn="ctr">
                <a:solidFill>
                  <a:srgbClr val="777777"/>
                </a:solidFill>
                <a:prstDash val="solid"/>
                <a:round/>
                <a:headEnd type="none" w="med" len="med"/>
                <a:tailEnd type="triangle"/>
              </a:ln>
              <a:effectLst/>
            </p:spPr>
          </p:cxnSp>
          <p:cxnSp>
            <p:nvCxnSpPr>
              <p:cNvPr id="19" name="Straight Arrow Connector 18"/>
              <p:cNvCxnSpPr>
                <a:endCxn id="16" idx="1"/>
              </p:cNvCxnSpPr>
              <p:nvPr/>
            </p:nvCxnSpPr>
            <p:spPr bwMode="auto">
              <a:xfrm>
                <a:off x="8960817" y="4425260"/>
                <a:ext cx="1023491" cy="1150462"/>
              </a:xfrm>
              <a:prstGeom prst="straightConnector1">
                <a:avLst/>
              </a:prstGeom>
              <a:solidFill>
                <a:srgbClr val="C0C0C0"/>
              </a:solidFill>
              <a:ln w="57150" cap="flat" cmpd="sng" algn="ctr">
                <a:solidFill>
                  <a:srgbClr val="777777"/>
                </a:solidFill>
                <a:prstDash val="solid"/>
                <a:round/>
                <a:headEnd type="none" w="med" len="med"/>
                <a:tailEnd type="triangle"/>
              </a:ln>
              <a:effectLst/>
            </p:spPr>
          </p:cxnSp>
        </p:grpSp>
      </p:grpSp>
    </p:spTree>
    <p:extLst>
      <p:ext uri="{BB962C8B-B14F-4D97-AF65-F5344CB8AC3E}">
        <p14:creationId xmlns:p14="http://schemas.microsoft.com/office/powerpoint/2010/main" val="434225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24416" y="2509106"/>
            <a:ext cx="8595120" cy="3789103"/>
            <a:chOff x="236920" y="2863519"/>
            <a:chExt cx="7483329" cy="2167399"/>
          </a:xfrm>
        </p:grpSpPr>
        <p:sp>
          <p:nvSpPr>
            <p:cNvPr id="8" name="Content Placeholder 2"/>
            <p:cNvSpPr txBox="1">
              <a:spLocks/>
            </p:cNvSpPr>
            <p:nvPr/>
          </p:nvSpPr>
          <p:spPr>
            <a:xfrm>
              <a:off x="236920" y="2971143"/>
              <a:ext cx="5017921" cy="1122404"/>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smtClean="0">
                  <a:solidFill>
                    <a:schemeClr val="tx1"/>
                  </a:solidFill>
                </a:rPr>
                <a:t>Build Resource Efficiencies </a:t>
              </a:r>
              <a:r>
                <a:rPr lang="en-US" sz="2800" dirty="0">
                  <a:solidFill>
                    <a:schemeClr val="tx1"/>
                  </a:solidFill>
                </a:rPr>
                <a:t>through Economies of Scale </a:t>
              </a:r>
              <a:r>
                <a:rPr lang="en-US" sz="2800" dirty="0" smtClean="0">
                  <a:solidFill>
                    <a:schemeClr val="tx1"/>
                  </a:solidFill>
                </a:rPr>
                <a:t>for </a:t>
              </a:r>
              <a:r>
                <a:rPr lang="en-US" sz="2800" dirty="0">
                  <a:solidFill>
                    <a:srgbClr val="FF0000"/>
                  </a:solidFill>
                </a:rPr>
                <a:t>Known</a:t>
              </a:r>
              <a:r>
                <a:rPr lang="en-US" sz="2800" dirty="0">
                  <a:solidFill>
                    <a:schemeClr val="tx1"/>
                  </a:solidFill>
                </a:rPr>
                <a:t>, </a:t>
              </a:r>
              <a:r>
                <a:rPr lang="en-US" sz="2800" dirty="0">
                  <a:solidFill>
                    <a:schemeClr val="accent4">
                      <a:lumMod val="60000"/>
                      <a:lumOff val="40000"/>
                    </a:schemeClr>
                  </a:solidFill>
                </a:rPr>
                <a:t>Fixed</a:t>
              </a:r>
              <a:r>
                <a:rPr lang="en-US" sz="2800" dirty="0">
                  <a:solidFill>
                    <a:schemeClr val="tx1"/>
                  </a:solidFill>
                </a:rPr>
                <a:t>, &amp; </a:t>
              </a:r>
              <a:r>
                <a:rPr lang="en-US" sz="2800" dirty="0">
                  <a:solidFill>
                    <a:srgbClr val="00B0F0"/>
                  </a:solidFill>
                </a:rPr>
                <a:t>Aggregated</a:t>
              </a:r>
              <a:r>
                <a:rPr lang="en-US" sz="2800" dirty="0">
                  <a:solidFill>
                    <a:schemeClr val="tx1"/>
                  </a:solidFill>
                </a:rPr>
                <a:t> Demand Points</a:t>
              </a:r>
            </a:p>
            <a:p>
              <a:endParaRPr lang="en-US" dirty="0">
                <a:solidFill>
                  <a:schemeClr val="tx1"/>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459" t="4928" r="1459" b="10197"/>
            <a:stretch/>
          </p:blipFill>
          <p:spPr>
            <a:xfrm>
              <a:off x="2203237" y="3734138"/>
              <a:ext cx="3612043" cy="1296780"/>
            </a:xfrm>
            <a:prstGeom prst="rect">
              <a:avLst/>
            </a:prstGeom>
          </p:spPr>
          <p:style>
            <a:lnRef idx="2">
              <a:schemeClr val="accent2"/>
            </a:lnRef>
            <a:fillRef idx="1">
              <a:schemeClr val="lt1"/>
            </a:fillRef>
            <a:effectRef idx="0">
              <a:schemeClr val="accent2"/>
            </a:effectRef>
            <a:fontRef idx="minor">
              <a:schemeClr val="dk1"/>
            </a:fontRef>
          </p:style>
        </p:pic>
        <p:pic>
          <p:nvPicPr>
            <p:cNvPr id="9" name="Picture 10" descr="http://eil.utoronto.ca/wp-content/static/profiles/rune/img3.gif"/>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4742" t="6567" r="4516" b="25811"/>
            <a:stretch/>
          </p:blipFill>
          <p:spPr bwMode="auto">
            <a:xfrm>
              <a:off x="5747573" y="2863519"/>
              <a:ext cx="1972676" cy="1783409"/>
            </a:xfrm>
            <a:prstGeom prst="rect">
              <a:avLst/>
            </a:prstGeom>
            <a:extLst/>
          </p:spPr>
          <p:style>
            <a:lnRef idx="2">
              <a:schemeClr val="accent2"/>
            </a:lnRef>
            <a:fillRef idx="1">
              <a:schemeClr val="lt1"/>
            </a:fillRef>
            <a:effectRef idx="0">
              <a:schemeClr val="accent2"/>
            </a:effectRef>
            <a:fontRef idx="minor">
              <a:schemeClr val="dk1"/>
            </a:fontRef>
          </p:style>
        </p:pic>
      </p:grpSp>
      <p:sp>
        <p:nvSpPr>
          <p:cNvPr id="4" name="Text Placeholder 3"/>
          <p:cNvSpPr>
            <a:spLocks noGrp="1"/>
          </p:cNvSpPr>
          <p:nvPr>
            <p:ph type="body" sz="quarter" idx="16"/>
          </p:nvPr>
        </p:nvSpPr>
        <p:spPr/>
        <p:txBody>
          <a:bodyPr/>
          <a:lstStyle/>
          <a:p>
            <a:r>
              <a:rPr lang="en-US" dirty="0" smtClean="0"/>
              <a:t>Motivation</a:t>
            </a:r>
            <a:endParaRPr lang="en-US" dirty="0"/>
          </a:p>
        </p:txBody>
      </p:sp>
      <p:sp>
        <p:nvSpPr>
          <p:cNvPr id="12" name="Title 2"/>
          <p:cNvSpPr txBox="1">
            <a:spLocks/>
          </p:cNvSpPr>
          <p:nvPr/>
        </p:nvSpPr>
        <p:spPr>
          <a:xfrm>
            <a:off x="437646" y="925436"/>
            <a:ext cx="8239124" cy="1260097"/>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1A75CF"/>
                </a:solidFill>
              </a:rPr>
              <a:t>Today’s </a:t>
            </a:r>
            <a:r>
              <a:rPr lang="en-US" sz="4000" b="1" dirty="0" smtClean="0">
                <a:solidFill>
                  <a:srgbClr val="1A75CF"/>
                </a:solidFill>
              </a:rPr>
              <a:t>Distribution Systems </a:t>
            </a:r>
            <a:r>
              <a:rPr lang="en-US" sz="4000" b="1" dirty="0">
                <a:solidFill>
                  <a:srgbClr val="1A75CF"/>
                </a:solidFill>
              </a:rPr>
              <a:t>are Optimized for Yesterday’s Customers</a:t>
            </a:r>
          </a:p>
        </p:txBody>
      </p:sp>
      <p:sp>
        <p:nvSpPr>
          <p:cNvPr id="7" name="Rectangle 6"/>
          <p:cNvSpPr/>
          <p:nvPr/>
        </p:nvSpPr>
        <p:spPr>
          <a:xfrm>
            <a:off x="224416" y="2278274"/>
            <a:ext cx="4153188" cy="461665"/>
          </a:xfrm>
          <a:prstGeom prst="rect">
            <a:avLst/>
          </a:prstGeom>
        </p:spPr>
        <p:txBody>
          <a:bodyPr wrap="none">
            <a:spAutoFit/>
          </a:bodyPr>
          <a:lstStyle/>
          <a:p>
            <a:r>
              <a:rPr lang="en-US" sz="2400" b="1" dirty="0"/>
              <a:t>What Worked Well in the Past?</a:t>
            </a:r>
          </a:p>
        </p:txBody>
      </p:sp>
    </p:spTree>
    <p:extLst>
      <p:ext uri="{BB962C8B-B14F-4D97-AF65-F5344CB8AC3E}">
        <p14:creationId xmlns:p14="http://schemas.microsoft.com/office/powerpoint/2010/main" val="2609333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96113" y="232551"/>
            <a:ext cx="9102789" cy="1200330"/>
            <a:chOff x="153139" y="237663"/>
            <a:chExt cx="9102789" cy="766205"/>
          </a:xfrm>
        </p:grpSpPr>
        <p:sp>
          <p:nvSpPr>
            <p:cNvPr id="3" name="Rectangle 2"/>
            <p:cNvSpPr/>
            <p:nvPr/>
          </p:nvSpPr>
          <p:spPr>
            <a:xfrm>
              <a:off x="153139" y="237663"/>
              <a:ext cx="7395525" cy="7662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latin typeface="CMR10"/>
                </a:rPr>
                <a:t>A 2017 JDA survey found only 10% of global brick-and-mortar retailers are profitably fulfilling </a:t>
              </a:r>
              <a:br>
                <a:rPr lang="en-US" sz="2400" dirty="0">
                  <a:latin typeface="CMR10"/>
                </a:rPr>
              </a:br>
              <a:r>
                <a:rPr lang="en-US" sz="2400" dirty="0">
                  <a:latin typeface="CMR10"/>
                </a:rPr>
                <a:t>e-commerce orders.  </a:t>
              </a:r>
              <a:endParaRPr lang="en-US" sz="2400" dirty="0"/>
            </a:p>
          </p:txBody>
        </p:sp>
        <p:sp>
          <p:nvSpPr>
            <p:cNvPr id="4" name="Rectangle 3"/>
            <p:cNvSpPr/>
            <p:nvPr/>
          </p:nvSpPr>
          <p:spPr>
            <a:xfrm>
              <a:off x="4683928" y="789256"/>
              <a:ext cx="4572000" cy="196463"/>
            </a:xfrm>
            <a:prstGeom prst="rect">
              <a:avLst/>
            </a:prstGeom>
          </p:spPr>
          <p:txBody>
            <a:bodyPr>
              <a:spAutoFit/>
            </a:bodyPr>
            <a:lstStyle/>
            <a:p>
              <a:r>
                <a:rPr lang="en-US" sz="1400" dirty="0">
                  <a:latin typeface="CMTT10"/>
                </a:rPr>
                <a:t>http://now.jda.com/CEO2017.html</a:t>
              </a:r>
              <a:endParaRPr lang="en-US" sz="1400" dirty="0"/>
            </a:p>
          </p:txBody>
        </p:sp>
      </p:grpSp>
      <p:grpSp>
        <p:nvGrpSpPr>
          <p:cNvPr id="12" name="Group 11"/>
          <p:cNvGrpSpPr/>
          <p:nvPr/>
        </p:nvGrpSpPr>
        <p:grpSpPr>
          <a:xfrm>
            <a:off x="796113" y="1661514"/>
            <a:ext cx="7644707" cy="2308324"/>
            <a:chOff x="135642" y="1011730"/>
            <a:chExt cx="8200201" cy="2308324"/>
          </a:xfrm>
        </p:grpSpPr>
        <p:sp>
          <p:nvSpPr>
            <p:cNvPr id="2" name="Rectangle 1"/>
            <p:cNvSpPr/>
            <p:nvPr/>
          </p:nvSpPr>
          <p:spPr>
            <a:xfrm>
              <a:off x="135642" y="1011730"/>
              <a:ext cx="7843114"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rgbClr val="666666"/>
                  </a:solidFill>
                  <a:latin typeface="Open Sans"/>
                </a:rPr>
                <a:t>IBM’s 2017 Customer Experience study of more than 500 brands in 24 countries shows that despite changing customer demands, businesses are struggling to deliver on the expectations of consumers.</a:t>
              </a:r>
            </a:p>
            <a:p>
              <a:endParaRPr lang="en-US" sz="2400" dirty="0"/>
            </a:p>
          </p:txBody>
        </p:sp>
        <p:sp>
          <p:nvSpPr>
            <p:cNvPr id="7" name="Rectangle 6"/>
            <p:cNvSpPr/>
            <p:nvPr/>
          </p:nvSpPr>
          <p:spPr>
            <a:xfrm>
              <a:off x="2443043" y="3007020"/>
              <a:ext cx="5892800" cy="276999"/>
            </a:xfrm>
            <a:prstGeom prst="rect">
              <a:avLst/>
            </a:prstGeom>
          </p:spPr>
          <p:txBody>
            <a:bodyPr wrap="square">
              <a:spAutoFit/>
            </a:bodyPr>
            <a:lstStyle/>
            <a:p>
              <a:r>
                <a:rPr lang="en-US" sz="1200" dirty="0"/>
                <a:t>https://www-935.ibm.com/services/us/gbs/thoughtleadership/uniquelygenz/</a:t>
              </a:r>
            </a:p>
          </p:txBody>
        </p:sp>
      </p:grpSp>
      <p:grpSp>
        <p:nvGrpSpPr>
          <p:cNvPr id="11" name="Group 10"/>
          <p:cNvGrpSpPr/>
          <p:nvPr/>
        </p:nvGrpSpPr>
        <p:grpSpPr>
          <a:xfrm>
            <a:off x="796113" y="4138514"/>
            <a:ext cx="7395525" cy="1790579"/>
            <a:chOff x="449608" y="4679692"/>
            <a:chExt cx="7395525" cy="1790579"/>
          </a:xfrm>
        </p:grpSpPr>
        <p:sp>
          <p:nvSpPr>
            <p:cNvPr id="6" name="Rectangle 5"/>
            <p:cNvSpPr/>
            <p:nvPr/>
          </p:nvSpPr>
          <p:spPr>
            <a:xfrm>
              <a:off x="576627" y="4777731"/>
              <a:ext cx="5217967" cy="461665"/>
            </a:xfrm>
            <a:prstGeom prst="rect">
              <a:avLst/>
            </a:prstGeom>
          </p:spPr>
          <p:txBody>
            <a:bodyPr wrap="none">
              <a:spAutoFit/>
            </a:bodyPr>
            <a:lstStyle/>
            <a:p>
              <a:r>
                <a:rPr lang="en-US" sz="2400" dirty="0"/>
                <a:t>B2C Trends are Bleeding into B2B Trends</a:t>
              </a:r>
            </a:p>
          </p:txBody>
        </p:sp>
        <p:sp>
          <p:nvSpPr>
            <p:cNvPr id="8" name="Rectangle 7"/>
            <p:cNvSpPr/>
            <p:nvPr/>
          </p:nvSpPr>
          <p:spPr>
            <a:xfrm>
              <a:off x="652423" y="5331498"/>
              <a:ext cx="6928237" cy="892552"/>
            </a:xfrm>
            <a:prstGeom prst="rect">
              <a:avLst/>
            </a:prstGeom>
          </p:spPr>
          <p:txBody>
            <a:bodyPr wrap="square">
              <a:spAutoFit/>
            </a:bodyPr>
            <a:lstStyle/>
            <a:p>
              <a:pPr algn="ctr"/>
              <a:r>
                <a:rPr lang="en-US" sz="2600" b="1" dirty="0" smtClean="0">
                  <a:ln w="0"/>
                  <a:solidFill>
                    <a:schemeClr val="accent1"/>
                  </a:solidFill>
                  <a:effectLst>
                    <a:outerShdw blurRad="38100" dist="25400" dir="5400000" algn="ctr" rotWithShape="0">
                      <a:srgbClr val="6E747A">
                        <a:alpha val="43000"/>
                      </a:srgbClr>
                    </a:outerShdw>
                  </a:effectLst>
                </a:rPr>
                <a:t>60% of industrial buyers now expect 1-2 day delivery</a:t>
              </a:r>
              <a:endParaRPr lang="en-US" sz="2600" b="1" dirty="0">
                <a:ln w="0"/>
                <a:solidFill>
                  <a:schemeClr val="accent1"/>
                </a:solidFill>
                <a:effectLst>
                  <a:outerShdw blurRad="38100" dist="25400" dir="5400000" algn="ctr" rotWithShape="0">
                    <a:srgbClr val="6E747A">
                      <a:alpha val="43000"/>
                    </a:srgbClr>
                  </a:outerShdw>
                </a:effectLst>
              </a:endParaRPr>
            </a:p>
          </p:txBody>
        </p:sp>
        <p:sp>
          <p:nvSpPr>
            <p:cNvPr id="10" name="TextBox 9"/>
            <p:cNvSpPr txBox="1"/>
            <p:nvPr/>
          </p:nvSpPr>
          <p:spPr>
            <a:xfrm>
              <a:off x="6059067" y="6100939"/>
              <a:ext cx="1786066" cy="369332"/>
            </a:xfrm>
            <a:prstGeom prst="rect">
              <a:avLst/>
            </a:prstGeom>
            <a:noFill/>
          </p:spPr>
          <p:txBody>
            <a:bodyPr wrap="none" rtlCol="0">
              <a:spAutoFit/>
            </a:bodyPr>
            <a:lstStyle/>
            <a:p>
              <a:r>
                <a:rPr lang="en-US" dirty="0" smtClean="0"/>
                <a:t>Source: Ware2go</a:t>
              </a:r>
              <a:endParaRPr lang="en-US" dirty="0"/>
            </a:p>
          </p:txBody>
        </p:sp>
        <p:sp>
          <p:nvSpPr>
            <p:cNvPr id="9" name="Rectangle 8"/>
            <p:cNvSpPr/>
            <p:nvPr/>
          </p:nvSpPr>
          <p:spPr>
            <a:xfrm>
              <a:off x="449608" y="4679692"/>
              <a:ext cx="7395525" cy="1749287"/>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3800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706" y="850231"/>
            <a:ext cx="8783268" cy="3154710"/>
          </a:xfrm>
        </p:spPr>
        <p:txBody>
          <a:bodyPr anchor="ctr">
            <a:noAutofit/>
          </a:bodyPr>
          <a:lstStyle/>
          <a:p>
            <a:pPr algn="ctr">
              <a:lnSpc>
                <a:spcPct val="100000"/>
              </a:lnSpc>
            </a:pPr>
            <a:r>
              <a:rPr lang="en-US" sz="6000" dirty="0"/>
              <a:t>We need to Rethink Distribution and Logistics Design </a:t>
            </a:r>
            <a:br>
              <a:rPr lang="en-US" sz="6000" dirty="0"/>
            </a:br>
            <a:endParaRPr lang="en-US" sz="3600" dirty="0"/>
          </a:p>
        </p:txBody>
      </p:sp>
      <p:sp>
        <p:nvSpPr>
          <p:cNvPr id="2" name="Rectangle 1"/>
          <p:cNvSpPr/>
          <p:nvPr/>
        </p:nvSpPr>
        <p:spPr>
          <a:xfrm>
            <a:off x="7480809" y="3531819"/>
            <a:ext cx="1090811" cy="2356479"/>
          </a:xfrm>
          <a:prstGeom prst="rect">
            <a:avLst/>
          </a:prstGeom>
          <a:noFill/>
        </p:spPr>
        <p:txBody>
          <a:bodyPr wrap="none" lIns="57150" tIns="28575" rIns="57150" bIns="28575">
            <a:spAutoFit/>
          </a:bodyPr>
          <a:lstStyle/>
          <a:p>
            <a:pPr algn="ctr"/>
            <a:r>
              <a:rPr lang="en-US" sz="14938" b="1" spc="31" dirty="0">
                <a:ln w="9525" cmpd="sng">
                  <a:solidFill>
                    <a:schemeClr val="accent1"/>
                  </a:solidFill>
                  <a:prstDash val="solid"/>
                </a:ln>
                <a:solidFill>
                  <a:srgbClr val="70AD47">
                    <a:tint val="1000"/>
                  </a:srgbClr>
                </a:solidFill>
                <a:effectLst>
                  <a:glow rad="38100">
                    <a:schemeClr val="accent1">
                      <a:alpha val="40000"/>
                    </a:schemeClr>
                  </a:glow>
                </a:effectLst>
              </a:rPr>
              <a:t>2</a:t>
            </a:r>
          </a:p>
        </p:txBody>
      </p:sp>
    </p:spTree>
    <p:extLst>
      <p:ext uri="{BB962C8B-B14F-4D97-AF65-F5344CB8AC3E}">
        <p14:creationId xmlns:p14="http://schemas.microsoft.com/office/powerpoint/2010/main" val="35538496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8800</TotalTime>
  <Words>4503</Words>
  <Application>Microsoft Macintosh PowerPoint</Application>
  <PresentationFormat>On-screen Show (4:3)</PresentationFormat>
  <Paragraphs>587</Paragraphs>
  <Slides>40</Slides>
  <Notes>34</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On-Demand Distribution Systems</vt:lpstr>
      <vt:lpstr>PowerPoint Presentation</vt:lpstr>
      <vt:lpstr>Distribution &amp; Logistics are at an Inflection Point.</vt:lpstr>
      <vt:lpstr>PowerPoint Presentation</vt:lpstr>
      <vt:lpstr>Today’s Customers Expect</vt:lpstr>
      <vt:lpstr>PowerPoint Presentation</vt:lpstr>
      <vt:lpstr>PowerPoint Presentation</vt:lpstr>
      <vt:lpstr>PowerPoint Presentation</vt:lpstr>
      <vt:lpstr>We need to Rethink Distribution and Logistics Design  </vt:lpstr>
      <vt:lpstr>Fundamentally, I am a Modeler</vt:lpstr>
      <vt:lpstr>PowerPoint Presentation</vt:lpstr>
      <vt:lpstr>PowerPoint Presentation</vt:lpstr>
      <vt:lpstr>PowerPoint Presentation</vt:lpstr>
      <vt:lpstr>PowerPoint Presentation</vt:lpstr>
      <vt:lpstr>∴ We need to think differently about how resources are acquired, managed and allocated to fulfill today’s customer requests.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On-Demand models provide quick access to scale through lower capacity and commitment granularities, but with different cost structures than traditional options.  </vt:lpstr>
      <vt:lpstr>PowerPoint Presentation</vt:lpstr>
      <vt:lpstr>Resources: Dynamic Modular Elastic  Scalable Connected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Kaan UNNU</dc:creator>
  <cp:lastModifiedBy>mhaughton</cp:lastModifiedBy>
  <cp:revision>207</cp:revision>
  <cp:lastPrinted>2019-05-04T19:10:52Z</cp:lastPrinted>
  <dcterms:created xsi:type="dcterms:W3CDTF">2019-04-23T14:31:19Z</dcterms:created>
  <dcterms:modified xsi:type="dcterms:W3CDTF">2019-05-10T03:11:11Z</dcterms:modified>
</cp:coreProperties>
</file>